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2" r:id="rId19"/>
    <p:sldId id="280" r:id="rId20"/>
    <p:sldId id="283" r:id="rId21"/>
    <p:sldId id="273" r:id="rId22"/>
    <p:sldId id="274" r:id="rId23"/>
    <p:sldId id="275" r:id="rId24"/>
    <p:sldId id="276" r:id="rId25"/>
    <p:sldId id="277" r:id="rId26"/>
    <p:sldId id="278"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anva Sans 1" panose="020B0604020202020204" charset="0"/>
      <p:regular r:id="rId33"/>
    </p:embeddedFont>
    <p:embeddedFont>
      <p:font typeface="Canva Sans 1 Bold" panose="020B0604020202020204" charset="0"/>
      <p:regular r:id="rId34"/>
      <p:bold r:id="rId35"/>
    </p:embeddedFont>
    <p:embeddedFont>
      <p:font typeface="Canva Sans 2" panose="020B0604020202020204" charset="0"/>
      <p:regular r:id="rId36"/>
    </p:embeddedFont>
    <p:embeddedFont>
      <p:font typeface="Open Sans" panose="020B0606030504020204" pitchFamily="34" charset="0"/>
      <p:regular r:id="rId37"/>
      <p:bold r:id="rId38"/>
      <p:italic r:id="rId39"/>
      <p:boldItalic r:id="rId40"/>
    </p:embeddedFont>
    <p:embeddedFont>
      <p:font typeface="Open Sans Bold" panose="020B0806030504020204" charset="0"/>
      <p:regular r:id="rId41"/>
      <p:bold r:id="rId42"/>
    </p:embeddedFont>
    <p:embeddedFont>
      <p:font typeface="Poppins" panose="00000500000000000000" pitchFamily="2" charset="0"/>
      <p:regular r:id="rId43"/>
      <p:bold r:id="rId44"/>
      <p:italic r:id="rId45"/>
      <p:boldItalic r:id="rId46"/>
    </p:embeddedFont>
    <p:embeddedFont>
      <p:font typeface="Poppins Bold" panose="00000800000000000000" charset="0"/>
      <p:regular r:id="rId47"/>
      <p:bold r:id="rId48"/>
    </p:embeddedFont>
    <p:embeddedFont>
      <p:font typeface="Poppins ExtraBold" panose="00000900000000000000" pitchFamily="2"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24" autoAdjust="0"/>
  </p:normalViewPr>
  <p:slideViewPr>
    <p:cSldViewPr>
      <p:cViewPr varScale="1">
        <p:scale>
          <a:sx n="61" d="100"/>
          <a:sy n="61" d="100"/>
        </p:scale>
        <p:origin x="78"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F3DF-51CD-49A1-9C7F-EF4304E233ED}" type="datetimeFigureOut">
              <a:rPr lang="en-CA" smtClean="0"/>
              <a:t>2022-12-06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58F7A-E3E3-44F4-864B-F250145A680B}" type="slidenum">
              <a:rPr lang="en-CA" smtClean="0"/>
              <a:t>‹#›</a:t>
            </a:fld>
            <a:endParaRPr lang="en-CA"/>
          </a:p>
        </p:txBody>
      </p:sp>
    </p:spTree>
    <p:extLst>
      <p:ext uri="{BB962C8B-B14F-4D97-AF65-F5344CB8AC3E}">
        <p14:creationId xmlns:p14="http://schemas.microsoft.com/office/powerpoint/2010/main" val="120649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8058F7A-E3E3-44F4-864B-F250145A680B}" type="slidenum">
              <a:rPr lang="en-CA" smtClean="0"/>
              <a:t>14</a:t>
            </a:fld>
            <a:endParaRPr lang="en-CA"/>
          </a:p>
        </p:txBody>
      </p:sp>
    </p:spTree>
    <p:extLst>
      <p:ext uri="{BB962C8B-B14F-4D97-AF65-F5344CB8AC3E}">
        <p14:creationId xmlns:p14="http://schemas.microsoft.com/office/powerpoint/2010/main" val="1127468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7.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sv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0.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23.svg"/><Relationship Id="rId4" Type="http://schemas.openxmlformats.org/officeDocument/2006/relationships/image" Target="../media/image3.sv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sv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3.sv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image" Target="../media/image3.svg"/><Relationship Id="rId7"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sv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sv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sv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915273" y="-1160587"/>
            <a:ext cx="6304087" cy="630408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915273" y="5804957"/>
            <a:ext cx="2284867" cy="2284867"/>
          </a:xfrm>
          <a:prstGeom prst="rect">
            <a:avLst/>
          </a:prstGeom>
        </p:spPr>
      </p:pic>
      <p:sp>
        <p:nvSpPr>
          <p:cNvPr id="5" name="TextBox 5"/>
          <p:cNvSpPr txBox="1"/>
          <p:nvPr/>
        </p:nvSpPr>
        <p:spPr>
          <a:xfrm>
            <a:off x="1028700" y="2029460"/>
            <a:ext cx="9654964" cy="6028055"/>
          </a:xfrm>
          <a:prstGeom prst="rect">
            <a:avLst/>
          </a:prstGeom>
        </p:spPr>
        <p:txBody>
          <a:bodyPr lIns="0" tIns="0" rIns="0" bIns="0" rtlCol="0" anchor="t">
            <a:spAutoFit/>
          </a:bodyPr>
          <a:lstStyle/>
          <a:p>
            <a:pPr>
              <a:lnSpc>
                <a:spcPts val="9520"/>
              </a:lnSpc>
              <a:spcBef>
                <a:spcPct val="0"/>
              </a:spcBef>
            </a:pPr>
            <a:r>
              <a:rPr lang="en-US" sz="6800">
                <a:solidFill>
                  <a:srgbClr val="FFFFFF"/>
                </a:solidFill>
                <a:latin typeface="Poppins"/>
              </a:rPr>
              <a:t>Exploration of Government's Assessment Policy For Social Welfare Program (SWP)</a:t>
            </a: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546184" cy="546184"/>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5735" y="1178928"/>
            <a:ext cx="192115" cy="245728"/>
          </a:xfrm>
          <a:prstGeom prst="rect">
            <a:avLst/>
          </a:prstGeom>
        </p:spPr>
      </p:pic>
      <p:sp>
        <p:nvSpPr>
          <p:cNvPr id="8" name="TextBox 8"/>
          <p:cNvSpPr txBox="1"/>
          <p:nvPr/>
        </p:nvSpPr>
        <p:spPr>
          <a:xfrm>
            <a:off x="1787373" y="1009650"/>
            <a:ext cx="2329865" cy="617220"/>
          </a:xfrm>
          <a:prstGeom prst="rect">
            <a:avLst/>
          </a:prstGeom>
        </p:spPr>
        <p:txBody>
          <a:bodyPr lIns="0" tIns="0" rIns="0" bIns="0" rtlCol="0" anchor="t">
            <a:spAutoFit/>
          </a:bodyPr>
          <a:lstStyle/>
          <a:p>
            <a:pPr>
              <a:lnSpc>
                <a:spcPts val="1680"/>
              </a:lnSpc>
            </a:pPr>
            <a:r>
              <a:rPr lang="en-US" sz="1200">
                <a:solidFill>
                  <a:srgbClr val="FFFFFF"/>
                </a:solidFill>
                <a:latin typeface="Poppins Bold"/>
              </a:rPr>
              <a:t>INF2190 </a:t>
            </a:r>
          </a:p>
          <a:p>
            <a:pPr>
              <a:lnSpc>
                <a:spcPts val="1680"/>
              </a:lnSpc>
              <a:spcBef>
                <a:spcPct val="0"/>
              </a:spcBef>
            </a:pPr>
            <a:r>
              <a:rPr lang="en-US" sz="1200">
                <a:solidFill>
                  <a:srgbClr val="FFFFFF"/>
                </a:solidFill>
                <a:latin typeface="Poppins Bold"/>
              </a:rPr>
              <a:t>FINAL PROJECT PRESENTATION</a:t>
            </a: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93410" y="4082284"/>
            <a:ext cx="951933" cy="951933"/>
          </a:xfrm>
          <a:prstGeom prst="rect">
            <a:avLst/>
          </a:prstGeom>
        </p:spPr>
      </p:pic>
      <p:sp>
        <p:nvSpPr>
          <p:cNvPr id="10" name="TextBox 10"/>
          <p:cNvSpPr txBox="1"/>
          <p:nvPr/>
        </p:nvSpPr>
        <p:spPr>
          <a:xfrm>
            <a:off x="769105" y="8939509"/>
            <a:ext cx="9413997" cy="570908"/>
          </a:xfrm>
          <a:prstGeom prst="rect">
            <a:avLst/>
          </a:prstGeom>
        </p:spPr>
        <p:txBody>
          <a:bodyPr lIns="0" tIns="0" rIns="0" bIns="0" rtlCol="0" anchor="t">
            <a:spAutoFit/>
          </a:bodyPr>
          <a:lstStyle/>
          <a:p>
            <a:pPr algn="ctr">
              <a:lnSpc>
                <a:spcPts val="4672"/>
              </a:lnSpc>
            </a:pPr>
            <a:r>
              <a:rPr lang="en-US" sz="3337">
                <a:solidFill>
                  <a:srgbClr val="FFFFFF"/>
                </a:solidFill>
                <a:latin typeface="Canva Sans 1"/>
              </a:rPr>
              <a:t>Si Cheng, Giriraj Heda,Yijun Lin, Rohit Pandit</a:t>
            </a:r>
          </a:p>
        </p:txBody>
      </p:sp>
      <p:pic>
        <p:nvPicPr>
          <p:cNvPr id="11" name="Picture 11"/>
          <p:cNvPicPr>
            <a:picLocks noChangeAspect="1"/>
          </p:cNvPicPr>
          <p:nvPr/>
        </p:nvPicPr>
        <p:blipFill>
          <a:blip r:embed="rId7"/>
          <a:srcRect l="4621" t="19151" r="4621"/>
          <a:stretch>
            <a:fillRect/>
          </a:stretch>
        </p:blipFill>
        <p:spPr>
          <a:xfrm>
            <a:off x="16052660" y="-5852"/>
            <a:ext cx="2235340" cy="13393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6"/>
          <a:srcRect l="4621" t="19151" r="4621"/>
          <a:stretch>
            <a:fillRect/>
          </a:stretch>
        </p:blipFill>
        <p:spPr>
          <a:xfrm>
            <a:off x="16052660" y="-5852"/>
            <a:ext cx="2235340" cy="1339347"/>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695744" y="3996008"/>
            <a:ext cx="3097322" cy="4114800"/>
          </a:xfrm>
          <a:prstGeom prst="rect">
            <a:avLst/>
          </a:prstGeom>
        </p:spPr>
      </p:pic>
      <p:sp>
        <p:nvSpPr>
          <p:cNvPr id="6" name="TextBox 6"/>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7" name="TextBox 7"/>
          <p:cNvSpPr txBox="1"/>
          <p:nvPr/>
        </p:nvSpPr>
        <p:spPr>
          <a:xfrm>
            <a:off x="1588548" y="2226943"/>
            <a:ext cx="6213627"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Methods Applied</a:t>
            </a:r>
          </a:p>
        </p:txBody>
      </p:sp>
      <p:sp>
        <p:nvSpPr>
          <p:cNvPr id="8" name="TextBox 8"/>
          <p:cNvSpPr txBox="1"/>
          <p:nvPr/>
        </p:nvSpPr>
        <p:spPr>
          <a:xfrm>
            <a:off x="1787373" y="8220904"/>
            <a:ext cx="2144367" cy="239548"/>
          </a:xfrm>
          <a:prstGeom prst="rect">
            <a:avLst/>
          </a:prstGeom>
        </p:spPr>
        <p:txBody>
          <a:bodyPr lIns="0" tIns="0" rIns="0" bIns="0" rtlCol="0" anchor="t">
            <a:spAutoFit/>
          </a:bodyPr>
          <a:lstStyle/>
          <a:p>
            <a:pPr algn="ctr">
              <a:lnSpc>
                <a:spcPts val="2021"/>
              </a:lnSpc>
              <a:spcBef>
                <a:spcPct val="0"/>
              </a:spcBef>
            </a:pPr>
            <a:r>
              <a:rPr lang="en-US" sz="1443">
                <a:solidFill>
                  <a:srgbClr val="FFFFFF"/>
                </a:solidFill>
                <a:latin typeface="Open Sans Bold"/>
              </a:rPr>
              <a:t>LEARN MORE</a:t>
            </a:r>
          </a:p>
        </p:txBody>
      </p:sp>
      <p:sp>
        <p:nvSpPr>
          <p:cNvPr id="9" name="TextBox 9"/>
          <p:cNvSpPr txBox="1"/>
          <p:nvPr/>
        </p:nvSpPr>
        <p:spPr>
          <a:xfrm>
            <a:off x="4685836" y="3338099"/>
            <a:ext cx="9525" cy="887095"/>
          </a:xfrm>
          <a:prstGeom prst="rect">
            <a:avLst/>
          </a:prstGeom>
        </p:spPr>
        <p:txBody>
          <a:bodyPr lIns="0" tIns="0" rIns="0" bIns="0" rtlCol="0" anchor="t">
            <a:spAutoFit/>
          </a:bodyPr>
          <a:lstStyle/>
          <a:p>
            <a:pPr algn="ctr">
              <a:lnSpc>
                <a:spcPts val="7279"/>
              </a:lnSpc>
            </a:pPr>
            <a:endParaRPr/>
          </a:p>
        </p:txBody>
      </p:sp>
      <p:sp>
        <p:nvSpPr>
          <p:cNvPr id="10" name="TextBox 10"/>
          <p:cNvSpPr txBox="1"/>
          <p:nvPr/>
        </p:nvSpPr>
        <p:spPr>
          <a:xfrm>
            <a:off x="1028700" y="3938858"/>
            <a:ext cx="11262414" cy="4302125"/>
          </a:xfrm>
          <a:prstGeom prst="rect">
            <a:avLst/>
          </a:prstGeom>
        </p:spPr>
        <p:txBody>
          <a:bodyPr lIns="0" tIns="0" rIns="0" bIns="0" rtlCol="0" anchor="t">
            <a:spAutoFit/>
          </a:bodyPr>
          <a:lstStyle/>
          <a:p>
            <a:pPr marL="755649" lvl="1" indent="-377824">
              <a:lnSpc>
                <a:spcPts val="4899"/>
              </a:lnSpc>
              <a:buFont typeface="Arial"/>
              <a:buChar char="•"/>
            </a:pPr>
            <a:r>
              <a:rPr lang="en-US" sz="3499" dirty="0">
                <a:solidFill>
                  <a:srgbClr val="000000"/>
                </a:solidFill>
                <a:latin typeface="Canva Sans 1"/>
              </a:rPr>
              <a:t>Stepwise backward selection</a:t>
            </a:r>
          </a:p>
          <a:p>
            <a:pPr>
              <a:lnSpc>
                <a:spcPts val="4899"/>
              </a:lnSpc>
            </a:pPr>
            <a:r>
              <a:rPr lang="en-US" sz="3499" dirty="0">
                <a:solidFill>
                  <a:srgbClr val="000000"/>
                </a:solidFill>
                <a:latin typeface="Canva Sans 1"/>
              </a:rPr>
              <a:t> </a:t>
            </a:r>
          </a:p>
          <a:p>
            <a:pPr marL="755649" lvl="1" indent="-377824">
              <a:lnSpc>
                <a:spcPts val="4899"/>
              </a:lnSpc>
              <a:buFont typeface="Arial"/>
              <a:buChar char="•"/>
            </a:pPr>
            <a:r>
              <a:rPr lang="en-US" sz="3499" dirty="0">
                <a:solidFill>
                  <a:srgbClr val="000000"/>
                </a:solidFill>
                <a:latin typeface="Canva Sans 1"/>
              </a:rPr>
              <a:t>Logistic Regression for Machine Learning</a:t>
            </a:r>
          </a:p>
          <a:p>
            <a:pPr>
              <a:lnSpc>
                <a:spcPts val="4899"/>
              </a:lnSpc>
            </a:pPr>
            <a:endParaRPr lang="en-US" sz="3499" dirty="0">
              <a:solidFill>
                <a:srgbClr val="000000"/>
              </a:solidFill>
              <a:latin typeface="Canva Sans 1"/>
            </a:endParaRPr>
          </a:p>
          <a:p>
            <a:pPr marL="755649" lvl="1" indent="-377824">
              <a:lnSpc>
                <a:spcPts val="4899"/>
              </a:lnSpc>
              <a:buFont typeface="Arial"/>
              <a:buChar char="•"/>
            </a:pPr>
            <a:r>
              <a:rPr lang="en-US" sz="3499" dirty="0">
                <a:solidFill>
                  <a:srgbClr val="000000"/>
                </a:solidFill>
                <a:latin typeface="Canva Sans 1"/>
              </a:rPr>
              <a:t>Decision Tree</a:t>
            </a:r>
          </a:p>
          <a:p>
            <a:pPr>
              <a:lnSpc>
                <a:spcPts val="4899"/>
              </a:lnSpc>
            </a:pPr>
            <a:endParaRPr lang="en-US" sz="3499" dirty="0">
              <a:solidFill>
                <a:srgbClr val="000000"/>
              </a:solidFill>
              <a:latin typeface="Canva Sans 1"/>
            </a:endParaRPr>
          </a:p>
          <a:p>
            <a:pPr marL="755649" lvl="1" indent="-377824">
              <a:lnSpc>
                <a:spcPts val="4899"/>
              </a:lnSpc>
              <a:buFont typeface="Arial"/>
              <a:buChar char="•"/>
            </a:pPr>
            <a:r>
              <a:rPr lang="en-US" sz="3499" dirty="0">
                <a:solidFill>
                  <a:srgbClr val="000000"/>
                </a:solidFill>
                <a:latin typeface="Canva Sans 1"/>
              </a:rPr>
              <a:t>Random Forest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down)">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wipe(down)">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wipe(down)">
                                      <p:cBhvr>
                                        <p:cTn id="2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6"/>
          <a:srcRect l="4621" t="19151" r="4621"/>
          <a:stretch>
            <a:fillRect/>
          </a:stretch>
        </p:blipFill>
        <p:spPr>
          <a:xfrm>
            <a:off x="16052660" y="-5852"/>
            <a:ext cx="2235340" cy="1339347"/>
          </a:xfrm>
          <a:prstGeom prst="rect">
            <a:avLst/>
          </a:prstGeom>
        </p:spPr>
      </p:pic>
      <p:pic>
        <p:nvPicPr>
          <p:cNvPr id="5" name="Picture 5"/>
          <p:cNvPicPr>
            <a:picLocks noChangeAspect="1"/>
          </p:cNvPicPr>
          <p:nvPr/>
        </p:nvPicPr>
        <p:blipFill>
          <a:blip r:embed="rId7"/>
          <a:srcRect/>
          <a:stretch>
            <a:fillRect/>
          </a:stretch>
        </p:blipFill>
        <p:spPr>
          <a:xfrm>
            <a:off x="12880109" y="3213955"/>
            <a:ext cx="4596924" cy="4550954"/>
          </a:xfrm>
          <a:prstGeom prst="rect">
            <a:avLst/>
          </a:prstGeom>
        </p:spPr>
      </p:pic>
      <p:sp>
        <p:nvSpPr>
          <p:cNvPr id="6" name="TextBox 6"/>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7" name="TextBox 7"/>
          <p:cNvSpPr txBox="1"/>
          <p:nvPr/>
        </p:nvSpPr>
        <p:spPr>
          <a:xfrm>
            <a:off x="1787373" y="8220904"/>
            <a:ext cx="2144367" cy="239548"/>
          </a:xfrm>
          <a:prstGeom prst="rect">
            <a:avLst/>
          </a:prstGeom>
        </p:spPr>
        <p:txBody>
          <a:bodyPr lIns="0" tIns="0" rIns="0" bIns="0" rtlCol="0" anchor="t">
            <a:spAutoFit/>
          </a:bodyPr>
          <a:lstStyle/>
          <a:p>
            <a:pPr algn="ctr">
              <a:lnSpc>
                <a:spcPts val="2021"/>
              </a:lnSpc>
              <a:spcBef>
                <a:spcPct val="0"/>
              </a:spcBef>
            </a:pPr>
            <a:r>
              <a:rPr lang="en-US" sz="1443">
                <a:solidFill>
                  <a:srgbClr val="FFFFFF"/>
                </a:solidFill>
                <a:latin typeface="Open Sans Bold"/>
              </a:rPr>
              <a:t>LEARN MORE</a:t>
            </a:r>
          </a:p>
        </p:txBody>
      </p:sp>
      <p:sp>
        <p:nvSpPr>
          <p:cNvPr id="8" name="TextBox 8"/>
          <p:cNvSpPr txBox="1"/>
          <p:nvPr/>
        </p:nvSpPr>
        <p:spPr>
          <a:xfrm>
            <a:off x="4685836" y="3338099"/>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881472" y="1918012"/>
            <a:ext cx="10852026" cy="1010285"/>
          </a:xfrm>
          <a:prstGeom prst="rect">
            <a:avLst/>
          </a:prstGeom>
        </p:spPr>
        <p:txBody>
          <a:bodyPr lIns="0" tIns="0" rIns="0" bIns="0" rtlCol="0" anchor="t">
            <a:spAutoFit/>
          </a:bodyPr>
          <a:lstStyle/>
          <a:p>
            <a:pPr algn="ctr">
              <a:lnSpc>
                <a:spcPts val="7840"/>
              </a:lnSpc>
            </a:pPr>
            <a:r>
              <a:rPr lang="en-US" sz="5600">
                <a:solidFill>
                  <a:srgbClr val="000000"/>
                </a:solidFill>
                <a:latin typeface="Poppins Bold"/>
              </a:rPr>
              <a:t>Stepwise Backward Selection </a:t>
            </a:r>
          </a:p>
        </p:txBody>
      </p:sp>
      <p:sp>
        <p:nvSpPr>
          <p:cNvPr id="10" name="TextBox 10"/>
          <p:cNvSpPr txBox="1"/>
          <p:nvPr/>
        </p:nvSpPr>
        <p:spPr>
          <a:xfrm>
            <a:off x="1005763" y="3619357"/>
            <a:ext cx="10603443" cy="4357347"/>
          </a:xfrm>
          <a:prstGeom prst="rect">
            <a:avLst/>
          </a:prstGeom>
        </p:spPr>
        <p:txBody>
          <a:bodyPr lIns="0" tIns="0" rIns="0" bIns="0" rtlCol="0" anchor="t">
            <a:spAutoFit/>
          </a:bodyPr>
          <a:lstStyle/>
          <a:p>
            <a:pPr marL="755649" lvl="1" indent="-377824">
              <a:lnSpc>
                <a:spcPts val="4899"/>
              </a:lnSpc>
              <a:buFont typeface="Arial"/>
              <a:buChar char="•"/>
            </a:pPr>
            <a:r>
              <a:rPr lang="en-US" sz="3499" dirty="0">
                <a:solidFill>
                  <a:srgbClr val="000000"/>
                </a:solidFill>
                <a:latin typeface="Canva Sans 1"/>
              </a:rPr>
              <a:t>14 Variables -&gt; 9 Variables</a:t>
            </a:r>
          </a:p>
          <a:p>
            <a:pPr>
              <a:lnSpc>
                <a:spcPts val="4899"/>
              </a:lnSpc>
            </a:pPr>
            <a:endParaRPr lang="en-US" sz="3499" dirty="0">
              <a:solidFill>
                <a:srgbClr val="000000"/>
              </a:solidFill>
              <a:latin typeface="Canva Sans 1"/>
            </a:endParaRPr>
          </a:p>
          <a:p>
            <a:pPr marL="755649" lvl="1" indent="-377824">
              <a:lnSpc>
                <a:spcPts val="4899"/>
              </a:lnSpc>
              <a:buFont typeface="Arial"/>
              <a:buChar char="•"/>
            </a:pPr>
            <a:r>
              <a:rPr lang="en-US" sz="3499" dirty="0">
                <a:solidFill>
                  <a:srgbClr val="000000"/>
                </a:solidFill>
                <a:latin typeface="Canva Sans 1"/>
              </a:rPr>
              <a:t>Education, Disabled, Internet Access, Annual Income with last year SWP, Employment status, Read books (Extra skills), Times of hospitalization (Mental illness), Age,  Household Income(Annual)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down)">
                                      <p:cBhvr>
                                        <p:cTn id="1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6"/>
          <a:srcRect l="4621" t="19151" r="4621"/>
          <a:stretch>
            <a:fillRect/>
          </a:stretch>
        </p:blipFill>
        <p:spPr>
          <a:xfrm>
            <a:off x="16052660" y="-5852"/>
            <a:ext cx="2235340" cy="1339347"/>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524554" y="3433349"/>
            <a:ext cx="4318969" cy="4114800"/>
          </a:xfrm>
          <a:prstGeom prst="rect">
            <a:avLst/>
          </a:prstGeom>
        </p:spPr>
      </p:pic>
      <p:sp>
        <p:nvSpPr>
          <p:cNvPr id="6" name="TextBox 6"/>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7" name="TextBox 7"/>
          <p:cNvSpPr txBox="1"/>
          <p:nvPr/>
        </p:nvSpPr>
        <p:spPr>
          <a:xfrm>
            <a:off x="1787373" y="8220904"/>
            <a:ext cx="2144367" cy="239548"/>
          </a:xfrm>
          <a:prstGeom prst="rect">
            <a:avLst/>
          </a:prstGeom>
        </p:spPr>
        <p:txBody>
          <a:bodyPr lIns="0" tIns="0" rIns="0" bIns="0" rtlCol="0" anchor="t">
            <a:spAutoFit/>
          </a:bodyPr>
          <a:lstStyle/>
          <a:p>
            <a:pPr algn="ctr">
              <a:lnSpc>
                <a:spcPts val="2021"/>
              </a:lnSpc>
              <a:spcBef>
                <a:spcPct val="0"/>
              </a:spcBef>
            </a:pPr>
            <a:r>
              <a:rPr lang="en-US" sz="1443">
                <a:solidFill>
                  <a:srgbClr val="FFFFFF"/>
                </a:solidFill>
                <a:latin typeface="Open Sans Bold"/>
              </a:rPr>
              <a:t>LEARN MORE</a:t>
            </a:r>
          </a:p>
        </p:txBody>
      </p:sp>
      <p:sp>
        <p:nvSpPr>
          <p:cNvPr id="8" name="TextBox 8"/>
          <p:cNvSpPr txBox="1"/>
          <p:nvPr/>
        </p:nvSpPr>
        <p:spPr>
          <a:xfrm>
            <a:off x="4685836" y="3338099"/>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1301792" y="1934840"/>
            <a:ext cx="11222762" cy="1787525"/>
          </a:xfrm>
          <a:prstGeom prst="rect">
            <a:avLst/>
          </a:prstGeom>
        </p:spPr>
        <p:txBody>
          <a:bodyPr lIns="0" tIns="0" rIns="0" bIns="0" rtlCol="0" anchor="t">
            <a:spAutoFit/>
          </a:bodyPr>
          <a:lstStyle/>
          <a:p>
            <a:pPr algn="ctr">
              <a:lnSpc>
                <a:spcPts val="7000"/>
              </a:lnSpc>
            </a:pPr>
            <a:r>
              <a:rPr lang="en-US" sz="5000">
                <a:solidFill>
                  <a:srgbClr val="000000"/>
                </a:solidFill>
                <a:latin typeface="Poppins Bold"/>
              </a:rPr>
              <a:t>Logistic Regression For Machine Learning </a:t>
            </a:r>
          </a:p>
        </p:txBody>
      </p:sp>
      <p:sp>
        <p:nvSpPr>
          <p:cNvPr id="10" name="TextBox 10"/>
          <p:cNvSpPr txBox="1"/>
          <p:nvPr/>
        </p:nvSpPr>
        <p:spPr>
          <a:xfrm>
            <a:off x="1028700" y="4420582"/>
            <a:ext cx="10603443" cy="1725930"/>
          </a:xfrm>
          <a:prstGeom prst="rect">
            <a:avLst/>
          </a:prstGeom>
        </p:spPr>
        <p:txBody>
          <a:bodyPr lIns="0" tIns="0" rIns="0" bIns="0" rtlCol="0" anchor="t">
            <a:spAutoFit/>
          </a:bodyPr>
          <a:lstStyle/>
          <a:p>
            <a:pPr marL="712470" lvl="1" indent="-356235">
              <a:lnSpc>
                <a:spcPts val="4620"/>
              </a:lnSpc>
              <a:buFont typeface="Arial"/>
              <a:buChar char="•"/>
            </a:pPr>
            <a:r>
              <a:rPr lang="en-US" sz="3300" dirty="0">
                <a:solidFill>
                  <a:srgbClr val="000000"/>
                </a:solidFill>
                <a:latin typeface="Canva Sans 1"/>
              </a:rPr>
              <a:t>Whether the current variables are sufficient to predict probability of eligibility</a:t>
            </a:r>
          </a:p>
          <a:p>
            <a:pPr>
              <a:lnSpc>
                <a:spcPts val="4620"/>
              </a:lnSpc>
            </a:pPr>
            <a:endParaRPr lang="en-US" sz="3300" dirty="0">
              <a:solidFill>
                <a:srgbClr val="000000"/>
              </a:solidFill>
              <a:latin typeface="Canva Sans 1"/>
            </a:endParaRPr>
          </a:p>
        </p:txBody>
      </p:sp>
      <p:sp>
        <p:nvSpPr>
          <p:cNvPr id="11" name="TextBox 11"/>
          <p:cNvSpPr txBox="1"/>
          <p:nvPr/>
        </p:nvSpPr>
        <p:spPr>
          <a:xfrm>
            <a:off x="1329391" y="6079837"/>
            <a:ext cx="5604809" cy="1805302"/>
          </a:xfrm>
          <a:prstGeom prst="rect">
            <a:avLst/>
          </a:prstGeom>
        </p:spPr>
        <p:txBody>
          <a:bodyPr wrap="square" lIns="0" tIns="0" rIns="0" bIns="0" rtlCol="0" anchor="t">
            <a:spAutoFit/>
          </a:bodyPr>
          <a:lstStyle/>
          <a:p>
            <a:pPr>
              <a:lnSpc>
                <a:spcPts val="4759"/>
              </a:lnSpc>
            </a:pPr>
            <a:r>
              <a:rPr lang="en-US" sz="3399" dirty="0">
                <a:solidFill>
                  <a:srgbClr val="000000"/>
                </a:solidFill>
                <a:latin typeface="Canva Sans 1"/>
              </a:rPr>
              <a:t>Accuracy Results:</a:t>
            </a:r>
          </a:p>
          <a:p>
            <a:pPr marL="734059" lvl="1" indent="-367030">
              <a:lnSpc>
                <a:spcPts val="4759"/>
              </a:lnSpc>
              <a:buFont typeface="Arial"/>
              <a:buChar char="•"/>
            </a:pPr>
            <a:r>
              <a:rPr lang="en-US" sz="3399" dirty="0">
                <a:solidFill>
                  <a:srgbClr val="000000"/>
                </a:solidFill>
                <a:latin typeface="Canva Sans 1"/>
              </a:rPr>
              <a:t>Test Model - 84%</a:t>
            </a:r>
          </a:p>
          <a:p>
            <a:pPr algn="ctr">
              <a:lnSpc>
                <a:spcPts val="4759"/>
              </a:lnSpc>
            </a:pPr>
            <a:endParaRPr lang="en-US" sz="3399" dirty="0">
              <a:solidFill>
                <a:srgbClr val="000000"/>
              </a:solidFill>
              <a:latin typeface="Canva Sans 1"/>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down)">
                                      <p:cBhvr>
                                        <p:cTn id="12" dur="500"/>
                                        <p:tgtEl>
                                          <p:spTgt spid="11">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wipe(down)">
                                      <p:cBhvr>
                                        <p:cTn id="15"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6"/>
          <a:srcRect l="4621" t="19151" r="4621"/>
          <a:stretch>
            <a:fillRect/>
          </a:stretch>
        </p:blipFill>
        <p:spPr>
          <a:xfrm>
            <a:off x="16052660" y="-5852"/>
            <a:ext cx="2235340" cy="1339347"/>
          </a:xfrm>
          <a:prstGeom prst="rect">
            <a:avLst/>
          </a:prstGeom>
        </p:spPr>
      </p:pic>
      <p:pic>
        <p:nvPicPr>
          <p:cNvPr id="5" name="Picture 5"/>
          <p:cNvPicPr>
            <a:picLocks noChangeAspect="1"/>
          </p:cNvPicPr>
          <p:nvPr/>
        </p:nvPicPr>
        <p:blipFill>
          <a:blip r:embed="rId7"/>
          <a:srcRect/>
          <a:stretch>
            <a:fillRect/>
          </a:stretch>
        </p:blipFill>
        <p:spPr>
          <a:xfrm>
            <a:off x="12251462" y="1178928"/>
            <a:ext cx="5596128" cy="8229600"/>
          </a:xfrm>
          <a:prstGeom prst="rect">
            <a:avLst/>
          </a:prstGeom>
        </p:spPr>
      </p:pic>
      <p:sp>
        <p:nvSpPr>
          <p:cNvPr id="6" name="TextBox 6"/>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7" name="TextBox 7"/>
          <p:cNvSpPr txBox="1"/>
          <p:nvPr/>
        </p:nvSpPr>
        <p:spPr>
          <a:xfrm>
            <a:off x="1787373" y="8220904"/>
            <a:ext cx="2144367" cy="239548"/>
          </a:xfrm>
          <a:prstGeom prst="rect">
            <a:avLst/>
          </a:prstGeom>
        </p:spPr>
        <p:txBody>
          <a:bodyPr lIns="0" tIns="0" rIns="0" bIns="0" rtlCol="0" anchor="t">
            <a:spAutoFit/>
          </a:bodyPr>
          <a:lstStyle/>
          <a:p>
            <a:pPr algn="ctr">
              <a:lnSpc>
                <a:spcPts val="2021"/>
              </a:lnSpc>
              <a:spcBef>
                <a:spcPct val="0"/>
              </a:spcBef>
            </a:pPr>
            <a:r>
              <a:rPr lang="en-US" sz="1443">
                <a:solidFill>
                  <a:srgbClr val="FFFFFF"/>
                </a:solidFill>
                <a:latin typeface="Open Sans Bold"/>
              </a:rPr>
              <a:t>LEARN MORE</a:t>
            </a:r>
          </a:p>
        </p:txBody>
      </p:sp>
      <p:sp>
        <p:nvSpPr>
          <p:cNvPr id="8" name="TextBox 8"/>
          <p:cNvSpPr txBox="1"/>
          <p:nvPr/>
        </p:nvSpPr>
        <p:spPr>
          <a:xfrm>
            <a:off x="4685836" y="3338099"/>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0" y="2531650"/>
            <a:ext cx="11222762" cy="901700"/>
          </a:xfrm>
          <a:prstGeom prst="rect">
            <a:avLst/>
          </a:prstGeom>
        </p:spPr>
        <p:txBody>
          <a:bodyPr lIns="0" tIns="0" rIns="0" bIns="0" rtlCol="0" anchor="t">
            <a:spAutoFit/>
          </a:bodyPr>
          <a:lstStyle/>
          <a:p>
            <a:pPr algn="ctr">
              <a:lnSpc>
                <a:spcPts val="7000"/>
              </a:lnSpc>
            </a:pPr>
            <a:r>
              <a:rPr lang="en-US" sz="5000">
                <a:solidFill>
                  <a:srgbClr val="000000"/>
                </a:solidFill>
                <a:latin typeface="Poppins Bold"/>
              </a:rPr>
              <a:t>Decision Trees</a:t>
            </a:r>
          </a:p>
        </p:txBody>
      </p:sp>
      <p:sp>
        <p:nvSpPr>
          <p:cNvPr id="10" name="TextBox 10"/>
          <p:cNvSpPr txBox="1"/>
          <p:nvPr/>
        </p:nvSpPr>
        <p:spPr>
          <a:xfrm>
            <a:off x="1205735" y="4397426"/>
            <a:ext cx="10699500" cy="2306955"/>
          </a:xfrm>
          <a:prstGeom prst="rect">
            <a:avLst/>
          </a:prstGeom>
        </p:spPr>
        <p:txBody>
          <a:bodyPr lIns="0" tIns="0" rIns="0" bIns="0" rtlCol="0" anchor="t">
            <a:spAutoFit/>
          </a:bodyPr>
          <a:lstStyle/>
          <a:p>
            <a:pPr marL="712470" lvl="1" indent="-356235">
              <a:lnSpc>
                <a:spcPts val="4620"/>
              </a:lnSpc>
              <a:buFont typeface="Arial"/>
              <a:buChar char="•"/>
            </a:pPr>
            <a:r>
              <a:rPr lang="en-US" sz="3300" dirty="0">
                <a:solidFill>
                  <a:srgbClr val="000000"/>
                </a:solidFill>
                <a:latin typeface="Canva Sans 1"/>
              </a:rPr>
              <a:t>Based on the selected features &amp; individual’s background, can we model different approaches which can be used in determining the amount by using Decision Trees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7"/>
          <a:srcRect l="4621" t="19151" r="4621"/>
          <a:stretch>
            <a:fillRect/>
          </a:stretch>
        </p:blipFill>
        <p:spPr>
          <a:xfrm>
            <a:off x="16052660" y="-5852"/>
            <a:ext cx="2235340" cy="1339347"/>
          </a:xfrm>
          <a:prstGeom prst="rect">
            <a:avLst/>
          </a:prstGeom>
        </p:spPr>
      </p:pic>
      <p:pic>
        <p:nvPicPr>
          <p:cNvPr id="5" name="Picture 5"/>
          <p:cNvPicPr>
            <a:picLocks noChangeAspect="1"/>
          </p:cNvPicPr>
          <p:nvPr/>
        </p:nvPicPr>
        <p:blipFill>
          <a:blip r:embed="rId8"/>
          <a:srcRect/>
          <a:stretch>
            <a:fillRect/>
          </a:stretch>
        </p:blipFill>
        <p:spPr>
          <a:xfrm>
            <a:off x="1050192" y="1785996"/>
            <a:ext cx="12505957" cy="7357468"/>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134600" y="7319836"/>
            <a:ext cx="2715260" cy="1823628"/>
          </a:xfrm>
          <a:prstGeom prst="rect">
            <a:avLst/>
          </a:prstGeom>
        </p:spPr>
      </p:pic>
      <p:sp>
        <p:nvSpPr>
          <p:cNvPr id="7" name="TextBox 7"/>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9" name="TextBox 9"/>
          <p:cNvSpPr txBox="1"/>
          <p:nvPr/>
        </p:nvSpPr>
        <p:spPr>
          <a:xfrm>
            <a:off x="4685836" y="3338099"/>
            <a:ext cx="9525" cy="887095"/>
          </a:xfrm>
          <a:prstGeom prst="rect">
            <a:avLst/>
          </a:prstGeom>
        </p:spPr>
        <p:txBody>
          <a:bodyPr lIns="0" tIns="0" rIns="0" bIns="0" rtlCol="0" anchor="t">
            <a:spAutoFit/>
          </a:bodyPr>
          <a:lstStyle/>
          <a:p>
            <a:pPr algn="ctr">
              <a:lnSpc>
                <a:spcPts val="7279"/>
              </a:lnSpc>
            </a:pPr>
            <a:endParaRPr/>
          </a:p>
        </p:txBody>
      </p:sp>
      <p:sp>
        <p:nvSpPr>
          <p:cNvPr id="15" name="TextBox 14">
            <a:extLst>
              <a:ext uri="{FF2B5EF4-FFF2-40B4-BE49-F238E27FC236}">
                <a16:creationId xmlns:a16="http://schemas.microsoft.com/office/drawing/2014/main" id="{44692096-1159-DCE8-5FE3-D62CFFD8DF40}"/>
              </a:ext>
            </a:extLst>
          </p:cNvPr>
          <p:cNvSpPr txBox="1"/>
          <p:nvPr/>
        </p:nvSpPr>
        <p:spPr>
          <a:xfrm>
            <a:off x="13411199" y="1785996"/>
            <a:ext cx="4562475" cy="2383922"/>
          </a:xfrm>
          <a:prstGeom prst="rect">
            <a:avLst/>
          </a:prstGeom>
          <a:noFill/>
        </p:spPr>
        <p:txBody>
          <a:bodyPr wrap="square">
            <a:spAutoFit/>
          </a:bodyPr>
          <a:lstStyle/>
          <a:p>
            <a:pPr marL="356235" lvl="1">
              <a:lnSpc>
                <a:spcPts val="4620"/>
              </a:lnSpc>
            </a:pPr>
            <a:r>
              <a:rPr lang="en-US" sz="2400" dirty="0">
                <a:solidFill>
                  <a:srgbClr val="000000"/>
                </a:solidFill>
                <a:latin typeface="Canva Sans 1"/>
              </a:rPr>
              <a:t>Household Income:</a:t>
            </a:r>
          </a:p>
          <a:p>
            <a:pPr marL="641985" lvl="1" indent="-285750">
              <a:lnSpc>
                <a:spcPts val="4620"/>
              </a:lnSpc>
              <a:buFont typeface="Arial" panose="020B0604020202020204" pitchFamily="34" charset="0"/>
              <a:buChar char="•"/>
            </a:pPr>
            <a:r>
              <a:rPr lang="en-US" sz="2400" dirty="0">
                <a:solidFill>
                  <a:srgbClr val="000000"/>
                </a:solidFill>
                <a:latin typeface="Canva Sans 1"/>
              </a:rPr>
              <a:t>$50,000-$74,999 -&gt; 4</a:t>
            </a:r>
          </a:p>
          <a:p>
            <a:pPr marL="641985" lvl="1" indent="-285750">
              <a:lnSpc>
                <a:spcPts val="4620"/>
              </a:lnSpc>
              <a:buFont typeface="Arial" panose="020B0604020202020204" pitchFamily="34" charset="0"/>
              <a:buChar char="•"/>
            </a:pPr>
            <a:r>
              <a:rPr lang="en-US" sz="2400" dirty="0">
                <a:solidFill>
                  <a:srgbClr val="000000"/>
                </a:solidFill>
                <a:latin typeface="Canva Sans 1"/>
              </a:rPr>
              <a:t>$75,000-$99,999 -&gt; 5</a:t>
            </a:r>
          </a:p>
          <a:p>
            <a:pPr marL="641985" lvl="1" indent="-285750">
              <a:lnSpc>
                <a:spcPts val="4620"/>
              </a:lnSpc>
              <a:buFont typeface="Arial" panose="020B0604020202020204" pitchFamily="34" charset="0"/>
              <a:buChar char="•"/>
            </a:pPr>
            <a:r>
              <a:rPr lang="en-US" sz="2400" dirty="0">
                <a:solidFill>
                  <a:srgbClr val="000000"/>
                </a:solidFill>
                <a:latin typeface="Canva Sans 1"/>
              </a:rPr>
              <a:t>$100,000-$124,999 -&gt; 6</a:t>
            </a:r>
            <a:endParaRPr lang="en-US" dirty="0">
              <a:solidFill>
                <a:srgbClr val="000000"/>
              </a:solidFill>
              <a:latin typeface="Canva Sans 1"/>
            </a:endParaRPr>
          </a:p>
        </p:txBody>
      </p:sp>
      <p:sp>
        <p:nvSpPr>
          <p:cNvPr id="16" name="TextBox 15">
            <a:extLst>
              <a:ext uri="{FF2B5EF4-FFF2-40B4-BE49-F238E27FC236}">
                <a16:creationId xmlns:a16="http://schemas.microsoft.com/office/drawing/2014/main" id="{9A0DD2EA-440D-86D8-6B24-CA0A63409B78}"/>
              </a:ext>
            </a:extLst>
          </p:cNvPr>
          <p:cNvSpPr txBox="1"/>
          <p:nvPr/>
        </p:nvSpPr>
        <p:spPr>
          <a:xfrm>
            <a:off x="13411199" y="4838700"/>
            <a:ext cx="4562475" cy="1204112"/>
          </a:xfrm>
          <a:prstGeom prst="rect">
            <a:avLst/>
          </a:prstGeom>
          <a:noFill/>
        </p:spPr>
        <p:txBody>
          <a:bodyPr wrap="square">
            <a:spAutoFit/>
          </a:bodyPr>
          <a:lstStyle/>
          <a:p>
            <a:pPr marL="356235" lvl="1">
              <a:lnSpc>
                <a:spcPts val="4620"/>
              </a:lnSpc>
            </a:pPr>
            <a:r>
              <a:rPr lang="en-US" sz="2400" dirty="0">
                <a:solidFill>
                  <a:srgbClr val="000000"/>
                </a:solidFill>
                <a:latin typeface="Canva Sans 1"/>
              </a:rPr>
              <a:t>Age:</a:t>
            </a:r>
          </a:p>
          <a:p>
            <a:pPr marL="641985" lvl="1" indent="-285750">
              <a:lnSpc>
                <a:spcPts val="4620"/>
              </a:lnSpc>
              <a:buFont typeface="Arial" panose="020B0604020202020204" pitchFamily="34" charset="0"/>
              <a:buChar char="•"/>
            </a:pPr>
            <a:r>
              <a:rPr lang="en-US" sz="2400" dirty="0">
                <a:solidFill>
                  <a:srgbClr val="000000"/>
                </a:solidFill>
                <a:latin typeface="Canva Sans 1"/>
              </a:rPr>
              <a:t>Greater than 60  -&gt; 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6"/>
          <a:srcRect l="4621" t="19151" r="4621"/>
          <a:stretch>
            <a:fillRect/>
          </a:stretch>
        </p:blipFill>
        <p:spPr>
          <a:xfrm>
            <a:off x="16052660" y="-5852"/>
            <a:ext cx="2235340" cy="1339347"/>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24487" y="5143500"/>
            <a:ext cx="7234813" cy="4114800"/>
          </a:xfrm>
          <a:prstGeom prst="rect">
            <a:avLst/>
          </a:prstGeom>
        </p:spPr>
      </p:pic>
      <p:sp>
        <p:nvSpPr>
          <p:cNvPr id="6" name="TextBox 6"/>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7" name="TextBox 7"/>
          <p:cNvSpPr txBox="1"/>
          <p:nvPr/>
        </p:nvSpPr>
        <p:spPr>
          <a:xfrm>
            <a:off x="1787373" y="8220904"/>
            <a:ext cx="2144367" cy="239548"/>
          </a:xfrm>
          <a:prstGeom prst="rect">
            <a:avLst/>
          </a:prstGeom>
        </p:spPr>
        <p:txBody>
          <a:bodyPr lIns="0" tIns="0" rIns="0" bIns="0" rtlCol="0" anchor="t">
            <a:spAutoFit/>
          </a:bodyPr>
          <a:lstStyle/>
          <a:p>
            <a:pPr algn="ctr">
              <a:lnSpc>
                <a:spcPts val="2021"/>
              </a:lnSpc>
              <a:spcBef>
                <a:spcPct val="0"/>
              </a:spcBef>
            </a:pPr>
            <a:r>
              <a:rPr lang="en-US" sz="1443">
                <a:solidFill>
                  <a:srgbClr val="FFFFFF"/>
                </a:solidFill>
                <a:latin typeface="Open Sans Bold"/>
              </a:rPr>
              <a:t>LEARN MORE</a:t>
            </a:r>
          </a:p>
        </p:txBody>
      </p:sp>
      <p:sp>
        <p:nvSpPr>
          <p:cNvPr id="8" name="TextBox 8"/>
          <p:cNvSpPr txBox="1"/>
          <p:nvPr/>
        </p:nvSpPr>
        <p:spPr>
          <a:xfrm>
            <a:off x="4685836" y="3338099"/>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1787373" y="1904338"/>
            <a:ext cx="5252087" cy="901700"/>
          </a:xfrm>
          <a:prstGeom prst="rect">
            <a:avLst/>
          </a:prstGeom>
        </p:spPr>
        <p:txBody>
          <a:bodyPr lIns="0" tIns="0" rIns="0" bIns="0" rtlCol="0" anchor="t">
            <a:spAutoFit/>
          </a:bodyPr>
          <a:lstStyle/>
          <a:p>
            <a:pPr algn="ctr">
              <a:lnSpc>
                <a:spcPts val="7000"/>
              </a:lnSpc>
            </a:pPr>
            <a:r>
              <a:rPr lang="en-US" sz="5000">
                <a:solidFill>
                  <a:srgbClr val="000000"/>
                </a:solidFill>
                <a:latin typeface="Poppins Bold"/>
              </a:rPr>
              <a:t>Random Forest</a:t>
            </a:r>
          </a:p>
        </p:txBody>
      </p:sp>
      <p:sp>
        <p:nvSpPr>
          <p:cNvPr id="10" name="TextBox 10"/>
          <p:cNvSpPr txBox="1"/>
          <p:nvPr/>
        </p:nvSpPr>
        <p:spPr>
          <a:xfrm>
            <a:off x="1205735" y="3762597"/>
            <a:ext cx="7938265" cy="2887980"/>
          </a:xfrm>
          <a:prstGeom prst="rect">
            <a:avLst/>
          </a:prstGeom>
        </p:spPr>
        <p:txBody>
          <a:bodyPr lIns="0" tIns="0" rIns="0" bIns="0" rtlCol="0" anchor="t">
            <a:spAutoFit/>
          </a:bodyPr>
          <a:lstStyle/>
          <a:p>
            <a:pPr marL="712470" lvl="1" indent="-356235">
              <a:lnSpc>
                <a:spcPts val="4620"/>
              </a:lnSpc>
              <a:buFont typeface="Arial"/>
              <a:buChar char="•"/>
            </a:pPr>
            <a:r>
              <a:rPr lang="en-US" sz="3300" dirty="0">
                <a:solidFill>
                  <a:srgbClr val="000000"/>
                </a:solidFill>
                <a:latin typeface="Canva Sans 1"/>
              </a:rPr>
              <a:t>Using the same variables used for constructing Decision Tree, can we predict the amount for the individual which should be awarded using the inputs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84560" y="-3546614"/>
            <a:ext cx="9942540" cy="9942540"/>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85285" y="1894332"/>
            <a:ext cx="951933" cy="951933"/>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5916" y="8782333"/>
            <a:ext cx="951933" cy="951933"/>
          </a:xfrm>
          <a:prstGeom prst="rect">
            <a:avLst/>
          </a:prstGeom>
        </p:spPr>
      </p:pic>
      <p:pic>
        <p:nvPicPr>
          <p:cNvPr id="7" name="Picture 7"/>
          <p:cNvPicPr>
            <a:picLocks noChangeAspect="1"/>
          </p:cNvPicPr>
          <p:nvPr/>
        </p:nvPicPr>
        <p:blipFill>
          <a:blip r:embed="rId6"/>
          <a:srcRect l="4621" t="19151" r="4621"/>
          <a:stretch>
            <a:fillRect/>
          </a:stretch>
        </p:blipFill>
        <p:spPr>
          <a:xfrm>
            <a:off x="16052660" y="-5852"/>
            <a:ext cx="2235340" cy="1339347"/>
          </a:xfrm>
          <a:prstGeom prst="rect">
            <a:avLst/>
          </a:prstGeom>
        </p:spPr>
      </p:pic>
      <p:pic>
        <p:nvPicPr>
          <p:cNvPr id="8" name="Picture 8"/>
          <p:cNvPicPr>
            <a:picLocks noChangeAspect="1"/>
          </p:cNvPicPr>
          <p:nvPr/>
        </p:nvPicPr>
        <p:blipFill>
          <a:blip r:embed="rId7"/>
          <a:srcRect/>
          <a:stretch>
            <a:fillRect/>
          </a:stretch>
        </p:blipFill>
        <p:spPr>
          <a:xfrm>
            <a:off x="11394793" y="990616"/>
            <a:ext cx="6065215" cy="4245650"/>
          </a:xfrm>
          <a:prstGeom prst="rect">
            <a:avLst/>
          </a:prstGeom>
        </p:spPr>
      </p:pic>
      <p:pic>
        <p:nvPicPr>
          <p:cNvPr id="9" name="Picture 9"/>
          <p:cNvPicPr>
            <a:picLocks noChangeAspect="1"/>
          </p:cNvPicPr>
          <p:nvPr/>
        </p:nvPicPr>
        <p:blipFill>
          <a:blip r:embed="rId8"/>
          <a:srcRect/>
          <a:stretch>
            <a:fillRect/>
          </a:stretch>
        </p:blipFill>
        <p:spPr>
          <a:xfrm>
            <a:off x="16252366" y="7996669"/>
            <a:ext cx="2039023" cy="1886097"/>
          </a:xfrm>
          <a:prstGeom prst="rect">
            <a:avLst/>
          </a:prstGeom>
        </p:spPr>
      </p:pic>
      <p:sp>
        <p:nvSpPr>
          <p:cNvPr id="10" name="TextBox 10"/>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11" name="TextBox 11"/>
          <p:cNvSpPr txBox="1"/>
          <p:nvPr/>
        </p:nvSpPr>
        <p:spPr>
          <a:xfrm>
            <a:off x="1574884" y="2789115"/>
            <a:ext cx="5083802" cy="904875"/>
          </a:xfrm>
          <a:prstGeom prst="rect">
            <a:avLst/>
          </a:prstGeom>
        </p:spPr>
        <p:txBody>
          <a:bodyPr lIns="0" tIns="0" rIns="0" bIns="0" rtlCol="0" anchor="t">
            <a:spAutoFit/>
          </a:bodyPr>
          <a:lstStyle/>
          <a:p>
            <a:pPr>
              <a:lnSpc>
                <a:spcPts val="6720"/>
              </a:lnSpc>
            </a:pPr>
            <a:r>
              <a:rPr lang="en-US" sz="5600" dirty="0">
                <a:solidFill>
                  <a:srgbClr val="171616"/>
                </a:solidFill>
                <a:latin typeface="Poppins Bold"/>
              </a:rPr>
              <a:t>Jose</a:t>
            </a:r>
          </a:p>
        </p:txBody>
      </p:sp>
      <p:sp>
        <p:nvSpPr>
          <p:cNvPr id="12" name="TextBox 12"/>
          <p:cNvSpPr txBox="1"/>
          <p:nvPr/>
        </p:nvSpPr>
        <p:spPr>
          <a:xfrm>
            <a:off x="15115374" y="7555851"/>
            <a:ext cx="1874574" cy="767336"/>
          </a:xfrm>
          <a:prstGeom prst="rect">
            <a:avLst/>
          </a:prstGeom>
        </p:spPr>
        <p:txBody>
          <a:bodyPr lIns="0" tIns="0" rIns="0" bIns="0" rtlCol="0" anchor="t">
            <a:spAutoFit/>
          </a:bodyPr>
          <a:lstStyle/>
          <a:p>
            <a:pPr>
              <a:lnSpc>
                <a:spcPts val="6005"/>
              </a:lnSpc>
              <a:spcBef>
                <a:spcPct val="0"/>
              </a:spcBef>
            </a:pPr>
            <a:r>
              <a:rPr lang="en-US" sz="4289" dirty="0">
                <a:solidFill>
                  <a:srgbClr val="171616"/>
                </a:solidFill>
                <a:latin typeface="Poppins Bold"/>
              </a:rPr>
              <a:t>$2400</a:t>
            </a:r>
          </a:p>
        </p:txBody>
      </p:sp>
      <p:sp>
        <p:nvSpPr>
          <p:cNvPr id="13" name="TextBox 13"/>
          <p:cNvSpPr txBox="1"/>
          <p:nvPr/>
        </p:nvSpPr>
        <p:spPr>
          <a:xfrm>
            <a:off x="1574884" y="3855381"/>
            <a:ext cx="5410400" cy="1076325"/>
          </a:xfrm>
          <a:prstGeom prst="rect">
            <a:avLst/>
          </a:prstGeom>
        </p:spPr>
        <p:txBody>
          <a:bodyPr lIns="0" tIns="0" rIns="0" bIns="0" rtlCol="0" anchor="t">
            <a:spAutoFit/>
          </a:bodyPr>
          <a:lstStyle/>
          <a:p>
            <a:pPr>
              <a:lnSpc>
                <a:spcPts val="4200"/>
              </a:lnSpc>
              <a:spcBef>
                <a:spcPct val="0"/>
              </a:spcBef>
            </a:pPr>
            <a:r>
              <a:rPr lang="en-US" sz="3000" dirty="0">
                <a:solidFill>
                  <a:srgbClr val="171616"/>
                </a:solidFill>
                <a:latin typeface="Poppins"/>
              </a:rPr>
              <a:t>Completed Undergraduate, Unemployed, 60 years old</a:t>
            </a:r>
          </a:p>
        </p:txBody>
      </p:sp>
      <p:sp>
        <p:nvSpPr>
          <p:cNvPr id="14" name="TextBox 14"/>
          <p:cNvSpPr txBox="1"/>
          <p:nvPr/>
        </p:nvSpPr>
        <p:spPr>
          <a:xfrm>
            <a:off x="11548971" y="7555851"/>
            <a:ext cx="1645045" cy="767336"/>
          </a:xfrm>
          <a:prstGeom prst="rect">
            <a:avLst/>
          </a:prstGeom>
        </p:spPr>
        <p:txBody>
          <a:bodyPr lIns="0" tIns="0" rIns="0" bIns="0" rtlCol="0" anchor="t">
            <a:spAutoFit/>
          </a:bodyPr>
          <a:lstStyle/>
          <a:p>
            <a:pPr>
              <a:lnSpc>
                <a:spcPts val="6005"/>
              </a:lnSpc>
              <a:spcBef>
                <a:spcPct val="0"/>
              </a:spcBef>
            </a:pPr>
            <a:r>
              <a:rPr lang="en-US" sz="4289" dirty="0">
                <a:solidFill>
                  <a:srgbClr val="171616"/>
                </a:solidFill>
                <a:latin typeface="Poppins Bold"/>
              </a:rPr>
              <a:t>90%</a:t>
            </a:r>
          </a:p>
        </p:txBody>
      </p:sp>
      <p:sp>
        <p:nvSpPr>
          <p:cNvPr id="15" name="TextBox 15"/>
          <p:cNvSpPr txBox="1"/>
          <p:nvPr/>
        </p:nvSpPr>
        <p:spPr>
          <a:xfrm>
            <a:off x="11548971" y="8403861"/>
            <a:ext cx="2055445" cy="375128"/>
          </a:xfrm>
          <a:prstGeom prst="rect">
            <a:avLst/>
          </a:prstGeom>
        </p:spPr>
        <p:txBody>
          <a:bodyPr lIns="0" tIns="0" rIns="0" bIns="0" rtlCol="0" anchor="t">
            <a:spAutoFit/>
          </a:bodyPr>
          <a:lstStyle/>
          <a:p>
            <a:pPr>
              <a:lnSpc>
                <a:spcPts val="2948"/>
              </a:lnSpc>
              <a:spcBef>
                <a:spcPct val="0"/>
              </a:spcBef>
            </a:pPr>
            <a:r>
              <a:rPr lang="en-US" sz="2106" dirty="0">
                <a:solidFill>
                  <a:srgbClr val="171616"/>
                </a:solidFill>
                <a:latin typeface="Poppins"/>
              </a:rPr>
              <a:t>Receive SWP</a:t>
            </a:r>
          </a:p>
        </p:txBody>
      </p:sp>
      <p:sp>
        <p:nvSpPr>
          <p:cNvPr id="16" name="TextBox 16"/>
          <p:cNvSpPr txBox="1"/>
          <p:nvPr/>
        </p:nvSpPr>
        <p:spPr>
          <a:xfrm>
            <a:off x="1574884" y="5597639"/>
            <a:ext cx="7330099" cy="3714750"/>
          </a:xfrm>
          <a:prstGeom prst="rect">
            <a:avLst/>
          </a:prstGeom>
        </p:spPr>
        <p:txBody>
          <a:bodyPr lIns="0" tIns="0" rIns="0" bIns="0" rtlCol="0" anchor="t">
            <a:spAutoFit/>
          </a:bodyPr>
          <a:lstStyle/>
          <a:p>
            <a:pPr>
              <a:lnSpc>
                <a:spcPts val="4200"/>
              </a:lnSpc>
            </a:pPr>
            <a:r>
              <a:rPr lang="en-US" sz="3000" dirty="0">
                <a:solidFill>
                  <a:srgbClr val="171616"/>
                </a:solidFill>
                <a:latin typeface="Open Sans Bold"/>
              </a:rPr>
              <a:t>Factors</a:t>
            </a:r>
          </a:p>
          <a:p>
            <a:pPr marL="647700" lvl="1" indent="-323850">
              <a:lnSpc>
                <a:spcPts val="4200"/>
              </a:lnSpc>
              <a:buFont typeface="Arial"/>
              <a:buChar char="•"/>
            </a:pPr>
            <a:r>
              <a:rPr lang="en-US" sz="3000" dirty="0">
                <a:solidFill>
                  <a:srgbClr val="171616"/>
                </a:solidFill>
                <a:latin typeface="Open Sans"/>
              </a:rPr>
              <a:t>Disabled</a:t>
            </a:r>
          </a:p>
          <a:p>
            <a:pPr marL="647700" lvl="1" indent="-323850">
              <a:lnSpc>
                <a:spcPts val="4200"/>
              </a:lnSpc>
              <a:buFont typeface="Arial"/>
              <a:buChar char="•"/>
            </a:pPr>
            <a:r>
              <a:rPr lang="en-US" sz="3000" dirty="0">
                <a:solidFill>
                  <a:srgbClr val="171616"/>
                </a:solidFill>
                <a:latin typeface="Open Sans"/>
              </a:rPr>
              <a:t>No Internet Access</a:t>
            </a:r>
          </a:p>
          <a:p>
            <a:pPr marL="647700" lvl="1" indent="-323850">
              <a:lnSpc>
                <a:spcPts val="4200"/>
              </a:lnSpc>
              <a:buFont typeface="Arial"/>
              <a:buChar char="•"/>
            </a:pPr>
            <a:r>
              <a:rPr lang="en-US" sz="3000" dirty="0">
                <a:solidFill>
                  <a:srgbClr val="171616"/>
                </a:solidFill>
                <a:latin typeface="Open Sans"/>
              </a:rPr>
              <a:t>Does not read books</a:t>
            </a:r>
          </a:p>
          <a:p>
            <a:pPr marL="647700" lvl="1" indent="-323850">
              <a:lnSpc>
                <a:spcPts val="4200"/>
              </a:lnSpc>
              <a:buFont typeface="Arial"/>
              <a:buChar char="•"/>
            </a:pPr>
            <a:r>
              <a:rPr lang="en-US" sz="3000" dirty="0">
                <a:solidFill>
                  <a:srgbClr val="171616"/>
                </a:solidFill>
                <a:latin typeface="Open Sans"/>
              </a:rPr>
              <a:t>Annual Income = $1000</a:t>
            </a:r>
          </a:p>
          <a:p>
            <a:pPr marL="647700" lvl="1" indent="-323850">
              <a:lnSpc>
                <a:spcPts val="4200"/>
              </a:lnSpc>
              <a:buFont typeface="Arial"/>
              <a:buChar char="•"/>
            </a:pPr>
            <a:r>
              <a:rPr lang="en-US" sz="3000" dirty="0">
                <a:solidFill>
                  <a:srgbClr val="171616"/>
                </a:solidFill>
                <a:latin typeface="Open Sans"/>
              </a:rPr>
              <a:t>Number of times hospitalized = 20</a:t>
            </a:r>
          </a:p>
          <a:p>
            <a:pPr marL="647700" lvl="1" indent="-323850">
              <a:lnSpc>
                <a:spcPts val="4200"/>
              </a:lnSpc>
              <a:buFont typeface="Arial"/>
              <a:buChar char="•"/>
            </a:pPr>
            <a:r>
              <a:rPr lang="en-US" sz="3000" dirty="0">
                <a:solidFill>
                  <a:srgbClr val="171616"/>
                </a:solidFill>
                <a:latin typeface="Open Sans"/>
              </a:rPr>
              <a:t>Household income = $65,000</a:t>
            </a:r>
          </a:p>
        </p:txBody>
      </p:sp>
      <p:sp>
        <p:nvSpPr>
          <p:cNvPr id="17" name="TextBox 17"/>
          <p:cNvSpPr txBox="1"/>
          <p:nvPr/>
        </p:nvSpPr>
        <p:spPr>
          <a:xfrm>
            <a:off x="15141436" y="8407205"/>
            <a:ext cx="2744032" cy="375128"/>
          </a:xfrm>
          <a:prstGeom prst="rect">
            <a:avLst/>
          </a:prstGeom>
        </p:spPr>
        <p:txBody>
          <a:bodyPr lIns="0" tIns="0" rIns="0" bIns="0" rtlCol="0" anchor="t">
            <a:spAutoFit/>
          </a:bodyPr>
          <a:lstStyle/>
          <a:p>
            <a:pPr>
              <a:lnSpc>
                <a:spcPts val="2948"/>
              </a:lnSpc>
              <a:spcBef>
                <a:spcPct val="0"/>
              </a:spcBef>
            </a:pPr>
            <a:r>
              <a:rPr lang="en-US" sz="2106">
                <a:solidFill>
                  <a:srgbClr val="171616"/>
                </a:solidFill>
                <a:latin typeface="Poppins"/>
              </a:rPr>
              <a:t>Eligible Amount</a:t>
            </a:r>
          </a:p>
        </p:txBody>
      </p:sp>
      <p:sp>
        <p:nvSpPr>
          <p:cNvPr id="18" name="TextBox 18"/>
          <p:cNvSpPr txBox="1"/>
          <p:nvPr/>
        </p:nvSpPr>
        <p:spPr>
          <a:xfrm>
            <a:off x="1574884" y="1789557"/>
            <a:ext cx="2692316" cy="596958"/>
          </a:xfrm>
          <a:prstGeom prst="rect">
            <a:avLst/>
          </a:prstGeom>
        </p:spPr>
        <p:txBody>
          <a:bodyPr wrap="square" lIns="0" tIns="0" rIns="0" bIns="0" rtlCol="0" anchor="t">
            <a:spAutoFit/>
          </a:bodyPr>
          <a:lstStyle/>
          <a:p>
            <a:pPr algn="ctr">
              <a:lnSpc>
                <a:spcPts val="4900"/>
              </a:lnSpc>
            </a:pPr>
            <a:r>
              <a:rPr lang="en-US" sz="3500" dirty="0">
                <a:solidFill>
                  <a:srgbClr val="171616"/>
                </a:solidFill>
                <a:latin typeface="Poppins"/>
              </a:rPr>
              <a:t>Applicant 1</a:t>
            </a:r>
          </a:p>
        </p:txBody>
      </p:sp>
      <p:sp>
        <p:nvSpPr>
          <p:cNvPr id="19" name="TextBox 19"/>
          <p:cNvSpPr txBox="1"/>
          <p:nvPr/>
        </p:nvSpPr>
        <p:spPr>
          <a:xfrm>
            <a:off x="12371494" y="6663151"/>
            <a:ext cx="4011506" cy="596958"/>
          </a:xfrm>
          <a:prstGeom prst="rect">
            <a:avLst/>
          </a:prstGeom>
        </p:spPr>
        <p:txBody>
          <a:bodyPr wrap="square" lIns="0" tIns="0" rIns="0" bIns="0" rtlCol="0" anchor="t">
            <a:spAutoFit/>
          </a:bodyPr>
          <a:lstStyle/>
          <a:p>
            <a:pPr algn="ctr">
              <a:lnSpc>
                <a:spcPts val="4900"/>
              </a:lnSpc>
            </a:pPr>
            <a:r>
              <a:rPr lang="en-US" sz="3500" dirty="0">
                <a:solidFill>
                  <a:srgbClr val="171616"/>
                </a:solidFill>
                <a:latin typeface="Poppins"/>
              </a:rPr>
              <a:t>Predicted Results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1000"/>
                                        <p:tgtEl>
                                          <p:spTgt spid="16">
                                            <p:txEl>
                                              <p:pRg st="1" end="1"/>
                                            </p:txEl>
                                          </p:spTgt>
                                        </p:tgtEl>
                                      </p:cBhvr>
                                    </p:animEffect>
                                    <p:anim calcmode="lin" valueType="num">
                                      <p:cBhvr>
                                        <p:cTn id="13"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1000"/>
                                        <p:tgtEl>
                                          <p:spTgt spid="16">
                                            <p:txEl>
                                              <p:pRg st="2" end="2"/>
                                            </p:txEl>
                                          </p:spTgt>
                                        </p:tgtEl>
                                      </p:cBhvr>
                                    </p:animEffect>
                                    <p:anim calcmode="lin" valueType="num">
                                      <p:cBhvr>
                                        <p:cTn id="18"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1000"/>
                                        <p:tgtEl>
                                          <p:spTgt spid="16">
                                            <p:txEl>
                                              <p:pRg st="3" end="3"/>
                                            </p:txEl>
                                          </p:spTgt>
                                        </p:tgtEl>
                                      </p:cBhvr>
                                    </p:animEffect>
                                    <p:anim calcmode="lin" valueType="num">
                                      <p:cBhvr>
                                        <p:cTn id="23"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1000"/>
                                        <p:tgtEl>
                                          <p:spTgt spid="16">
                                            <p:txEl>
                                              <p:pRg st="4" end="4"/>
                                            </p:txEl>
                                          </p:spTgt>
                                        </p:tgtEl>
                                      </p:cBhvr>
                                    </p:animEffect>
                                    <p:anim calcmode="lin" valueType="num">
                                      <p:cBhvr>
                                        <p:cTn id="28"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6">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1000"/>
                                        <p:tgtEl>
                                          <p:spTgt spid="16">
                                            <p:txEl>
                                              <p:pRg st="5" end="5"/>
                                            </p:txEl>
                                          </p:spTgt>
                                        </p:tgtEl>
                                      </p:cBhvr>
                                    </p:animEffect>
                                    <p:anim calcmode="lin" valueType="num">
                                      <p:cBhvr>
                                        <p:cTn id="33"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6">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fade">
                                      <p:cBhvr>
                                        <p:cTn id="37" dur="1000"/>
                                        <p:tgtEl>
                                          <p:spTgt spid="16">
                                            <p:txEl>
                                              <p:pRg st="6" end="6"/>
                                            </p:txEl>
                                          </p:spTgt>
                                        </p:tgtEl>
                                      </p:cBhvr>
                                    </p:animEffect>
                                    <p:anim calcmode="lin" valueType="num">
                                      <p:cBhvr>
                                        <p:cTn id="38" dur="1000" fill="hold"/>
                                        <p:tgtEl>
                                          <p:spTgt spid="16">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84560" y="-3546614"/>
            <a:ext cx="9942540" cy="9942540"/>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85285" y="1894332"/>
            <a:ext cx="951933" cy="951933"/>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5916" y="8782333"/>
            <a:ext cx="951933" cy="951933"/>
          </a:xfrm>
          <a:prstGeom prst="rect">
            <a:avLst/>
          </a:prstGeom>
        </p:spPr>
      </p:pic>
      <p:pic>
        <p:nvPicPr>
          <p:cNvPr id="7" name="Picture 7"/>
          <p:cNvPicPr>
            <a:picLocks noChangeAspect="1"/>
          </p:cNvPicPr>
          <p:nvPr/>
        </p:nvPicPr>
        <p:blipFill>
          <a:blip r:embed="rId6"/>
          <a:srcRect l="4621" t="19151" r="4621"/>
          <a:stretch>
            <a:fillRect/>
          </a:stretch>
        </p:blipFill>
        <p:spPr>
          <a:xfrm>
            <a:off x="16052660" y="-5852"/>
            <a:ext cx="2235340" cy="1339347"/>
          </a:xfrm>
          <a:prstGeom prst="rect">
            <a:avLst/>
          </a:prstGeom>
        </p:spPr>
      </p:pic>
      <p:pic>
        <p:nvPicPr>
          <p:cNvPr id="8" name="Picture 8"/>
          <p:cNvPicPr>
            <a:picLocks noChangeAspect="1"/>
          </p:cNvPicPr>
          <p:nvPr/>
        </p:nvPicPr>
        <p:blipFill>
          <a:blip r:embed="rId7"/>
          <a:srcRect/>
          <a:stretch>
            <a:fillRect/>
          </a:stretch>
        </p:blipFill>
        <p:spPr>
          <a:xfrm>
            <a:off x="11354113" y="1010462"/>
            <a:ext cx="6203434" cy="4133038"/>
          </a:xfrm>
          <a:prstGeom prst="rect">
            <a:avLst/>
          </a:prstGeom>
        </p:spPr>
      </p:pic>
      <p:pic>
        <p:nvPicPr>
          <p:cNvPr id="9" name="Picture 9"/>
          <p:cNvPicPr>
            <a:picLocks noChangeAspect="1"/>
          </p:cNvPicPr>
          <p:nvPr/>
        </p:nvPicPr>
        <p:blipFill>
          <a:blip r:embed="rId8"/>
          <a:srcRect/>
          <a:stretch>
            <a:fillRect/>
          </a:stretch>
        </p:blipFill>
        <p:spPr>
          <a:xfrm>
            <a:off x="16475998" y="7670151"/>
            <a:ext cx="1812002" cy="2353249"/>
          </a:xfrm>
          <a:prstGeom prst="rect">
            <a:avLst/>
          </a:prstGeom>
        </p:spPr>
      </p:pic>
      <p:sp>
        <p:nvSpPr>
          <p:cNvPr id="10" name="TextBox 10"/>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11" name="TextBox 11"/>
          <p:cNvSpPr txBox="1"/>
          <p:nvPr/>
        </p:nvSpPr>
        <p:spPr>
          <a:xfrm>
            <a:off x="1574884" y="2789115"/>
            <a:ext cx="5083802"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Alice</a:t>
            </a:r>
          </a:p>
        </p:txBody>
      </p:sp>
      <p:sp>
        <p:nvSpPr>
          <p:cNvPr id="12" name="TextBox 12"/>
          <p:cNvSpPr txBox="1"/>
          <p:nvPr/>
        </p:nvSpPr>
        <p:spPr>
          <a:xfrm>
            <a:off x="14455830" y="7555851"/>
            <a:ext cx="1874574" cy="767336"/>
          </a:xfrm>
          <a:prstGeom prst="rect">
            <a:avLst/>
          </a:prstGeom>
        </p:spPr>
        <p:txBody>
          <a:bodyPr lIns="0" tIns="0" rIns="0" bIns="0" rtlCol="0" anchor="t">
            <a:spAutoFit/>
          </a:bodyPr>
          <a:lstStyle/>
          <a:p>
            <a:pPr>
              <a:lnSpc>
                <a:spcPts val="6005"/>
              </a:lnSpc>
              <a:spcBef>
                <a:spcPct val="0"/>
              </a:spcBef>
            </a:pPr>
            <a:r>
              <a:rPr lang="en-US" sz="4289" dirty="0">
                <a:solidFill>
                  <a:srgbClr val="171616"/>
                </a:solidFill>
                <a:latin typeface="Poppins Bold"/>
              </a:rPr>
              <a:t>$1400</a:t>
            </a:r>
          </a:p>
        </p:txBody>
      </p:sp>
      <p:sp>
        <p:nvSpPr>
          <p:cNvPr id="13" name="TextBox 13"/>
          <p:cNvSpPr txBox="1"/>
          <p:nvPr/>
        </p:nvSpPr>
        <p:spPr>
          <a:xfrm>
            <a:off x="1574884" y="3855381"/>
            <a:ext cx="5410400" cy="1076325"/>
          </a:xfrm>
          <a:prstGeom prst="rect">
            <a:avLst/>
          </a:prstGeom>
        </p:spPr>
        <p:txBody>
          <a:bodyPr lIns="0" tIns="0" rIns="0" bIns="0" rtlCol="0" anchor="t">
            <a:spAutoFit/>
          </a:bodyPr>
          <a:lstStyle/>
          <a:p>
            <a:pPr>
              <a:lnSpc>
                <a:spcPts val="4200"/>
              </a:lnSpc>
              <a:spcBef>
                <a:spcPct val="0"/>
              </a:spcBef>
            </a:pPr>
            <a:r>
              <a:rPr lang="en-US" sz="3000" dirty="0">
                <a:solidFill>
                  <a:srgbClr val="171616"/>
                </a:solidFill>
                <a:latin typeface="Poppins"/>
              </a:rPr>
              <a:t>Completed Master, Unemployed, 55 years old</a:t>
            </a:r>
          </a:p>
        </p:txBody>
      </p:sp>
      <p:sp>
        <p:nvSpPr>
          <p:cNvPr id="14" name="TextBox 14"/>
          <p:cNvSpPr txBox="1"/>
          <p:nvPr/>
        </p:nvSpPr>
        <p:spPr>
          <a:xfrm>
            <a:off x="11548971" y="7555851"/>
            <a:ext cx="1645045" cy="767336"/>
          </a:xfrm>
          <a:prstGeom prst="rect">
            <a:avLst/>
          </a:prstGeom>
        </p:spPr>
        <p:txBody>
          <a:bodyPr lIns="0" tIns="0" rIns="0" bIns="0" rtlCol="0" anchor="t">
            <a:spAutoFit/>
          </a:bodyPr>
          <a:lstStyle/>
          <a:p>
            <a:pPr>
              <a:lnSpc>
                <a:spcPts val="6005"/>
              </a:lnSpc>
              <a:spcBef>
                <a:spcPct val="0"/>
              </a:spcBef>
            </a:pPr>
            <a:r>
              <a:rPr lang="en-US" sz="4289" dirty="0">
                <a:solidFill>
                  <a:srgbClr val="171616"/>
                </a:solidFill>
                <a:latin typeface="Poppins Bold"/>
              </a:rPr>
              <a:t>87%</a:t>
            </a:r>
          </a:p>
        </p:txBody>
      </p:sp>
      <p:sp>
        <p:nvSpPr>
          <p:cNvPr id="15" name="TextBox 15"/>
          <p:cNvSpPr txBox="1"/>
          <p:nvPr/>
        </p:nvSpPr>
        <p:spPr>
          <a:xfrm>
            <a:off x="11548971" y="8407205"/>
            <a:ext cx="2055445" cy="375128"/>
          </a:xfrm>
          <a:prstGeom prst="rect">
            <a:avLst/>
          </a:prstGeom>
        </p:spPr>
        <p:txBody>
          <a:bodyPr lIns="0" tIns="0" rIns="0" bIns="0" rtlCol="0" anchor="t">
            <a:spAutoFit/>
          </a:bodyPr>
          <a:lstStyle/>
          <a:p>
            <a:pPr>
              <a:lnSpc>
                <a:spcPts val="2948"/>
              </a:lnSpc>
              <a:spcBef>
                <a:spcPct val="0"/>
              </a:spcBef>
            </a:pPr>
            <a:r>
              <a:rPr lang="en-US" sz="2106" dirty="0">
                <a:solidFill>
                  <a:srgbClr val="171616"/>
                </a:solidFill>
                <a:latin typeface="Poppins"/>
              </a:rPr>
              <a:t>Receive SWP</a:t>
            </a:r>
          </a:p>
        </p:txBody>
      </p:sp>
      <p:sp>
        <p:nvSpPr>
          <p:cNvPr id="16" name="TextBox 16"/>
          <p:cNvSpPr txBox="1"/>
          <p:nvPr/>
        </p:nvSpPr>
        <p:spPr>
          <a:xfrm>
            <a:off x="1574884" y="5597639"/>
            <a:ext cx="7330099" cy="3714750"/>
          </a:xfrm>
          <a:prstGeom prst="rect">
            <a:avLst/>
          </a:prstGeom>
        </p:spPr>
        <p:txBody>
          <a:bodyPr lIns="0" tIns="0" rIns="0" bIns="0" rtlCol="0" anchor="t">
            <a:spAutoFit/>
          </a:bodyPr>
          <a:lstStyle/>
          <a:p>
            <a:pPr>
              <a:lnSpc>
                <a:spcPts val="4200"/>
              </a:lnSpc>
            </a:pPr>
            <a:r>
              <a:rPr lang="en-US" sz="3000" dirty="0">
                <a:solidFill>
                  <a:srgbClr val="171616"/>
                </a:solidFill>
                <a:latin typeface="Open Sans Bold"/>
              </a:rPr>
              <a:t>Factors</a:t>
            </a:r>
          </a:p>
          <a:p>
            <a:pPr marL="647700" lvl="1" indent="-323850">
              <a:lnSpc>
                <a:spcPts val="4200"/>
              </a:lnSpc>
              <a:buFont typeface="Arial"/>
              <a:buChar char="•"/>
            </a:pPr>
            <a:r>
              <a:rPr lang="en-US" sz="3000" dirty="0">
                <a:solidFill>
                  <a:srgbClr val="171616"/>
                </a:solidFill>
                <a:latin typeface="Open Sans"/>
              </a:rPr>
              <a:t>Disabled</a:t>
            </a:r>
          </a:p>
          <a:p>
            <a:pPr marL="647700" lvl="1" indent="-323850">
              <a:lnSpc>
                <a:spcPts val="4200"/>
              </a:lnSpc>
              <a:buFont typeface="Arial"/>
              <a:buChar char="•"/>
            </a:pPr>
            <a:r>
              <a:rPr lang="en-US" sz="3000" dirty="0">
                <a:solidFill>
                  <a:srgbClr val="171616"/>
                </a:solidFill>
                <a:latin typeface="Open Sans"/>
              </a:rPr>
              <a:t>No Internet Access</a:t>
            </a:r>
          </a:p>
          <a:p>
            <a:pPr marL="647700" lvl="1" indent="-323850">
              <a:lnSpc>
                <a:spcPts val="4200"/>
              </a:lnSpc>
              <a:buFont typeface="Arial"/>
              <a:buChar char="•"/>
            </a:pPr>
            <a:r>
              <a:rPr lang="en-US" sz="3000" dirty="0">
                <a:solidFill>
                  <a:srgbClr val="171616"/>
                </a:solidFill>
                <a:latin typeface="Open Sans"/>
              </a:rPr>
              <a:t>Does not read books</a:t>
            </a:r>
          </a:p>
          <a:p>
            <a:pPr marL="647700" lvl="1" indent="-323850">
              <a:lnSpc>
                <a:spcPts val="4200"/>
              </a:lnSpc>
              <a:buFont typeface="Arial"/>
              <a:buChar char="•"/>
            </a:pPr>
            <a:r>
              <a:rPr lang="en-US" sz="3000" dirty="0">
                <a:solidFill>
                  <a:srgbClr val="171616"/>
                </a:solidFill>
                <a:latin typeface="Open Sans"/>
              </a:rPr>
              <a:t>Annual Income = $500</a:t>
            </a:r>
          </a:p>
          <a:p>
            <a:pPr marL="647700" lvl="1" indent="-323850">
              <a:lnSpc>
                <a:spcPts val="4200"/>
              </a:lnSpc>
              <a:buFont typeface="Arial"/>
              <a:buChar char="•"/>
            </a:pPr>
            <a:r>
              <a:rPr lang="en-US" sz="3000" dirty="0">
                <a:solidFill>
                  <a:srgbClr val="171616"/>
                </a:solidFill>
                <a:latin typeface="Open Sans"/>
              </a:rPr>
              <a:t>Number of times hospitalized = 8</a:t>
            </a:r>
          </a:p>
          <a:p>
            <a:pPr marL="647700" lvl="1" indent="-323850">
              <a:lnSpc>
                <a:spcPts val="4200"/>
              </a:lnSpc>
              <a:buFont typeface="Arial"/>
              <a:buChar char="•"/>
            </a:pPr>
            <a:r>
              <a:rPr lang="en-US" sz="3000" dirty="0">
                <a:solidFill>
                  <a:srgbClr val="171616"/>
                </a:solidFill>
                <a:latin typeface="Open Sans"/>
              </a:rPr>
              <a:t>Household income = </a:t>
            </a:r>
            <a:r>
              <a:rPr lang="en-US" sz="3000" dirty="0">
                <a:solidFill>
                  <a:srgbClr val="171616"/>
                </a:solidFill>
                <a:latin typeface="Open Sans Bold"/>
              </a:rPr>
              <a:t>$180,000</a:t>
            </a:r>
          </a:p>
        </p:txBody>
      </p:sp>
      <p:sp>
        <p:nvSpPr>
          <p:cNvPr id="17" name="TextBox 17"/>
          <p:cNvSpPr txBox="1"/>
          <p:nvPr/>
        </p:nvSpPr>
        <p:spPr>
          <a:xfrm>
            <a:off x="14244186" y="8407205"/>
            <a:ext cx="2744032" cy="375128"/>
          </a:xfrm>
          <a:prstGeom prst="rect">
            <a:avLst/>
          </a:prstGeom>
        </p:spPr>
        <p:txBody>
          <a:bodyPr lIns="0" tIns="0" rIns="0" bIns="0" rtlCol="0" anchor="t">
            <a:spAutoFit/>
          </a:bodyPr>
          <a:lstStyle/>
          <a:p>
            <a:pPr>
              <a:lnSpc>
                <a:spcPts val="2948"/>
              </a:lnSpc>
              <a:spcBef>
                <a:spcPct val="0"/>
              </a:spcBef>
            </a:pPr>
            <a:r>
              <a:rPr lang="en-US" sz="2106">
                <a:solidFill>
                  <a:srgbClr val="171616"/>
                </a:solidFill>
                <a:latin typeface="Poppins"/>
              </a:rPr>
              <a:t>Eligible Amount</a:t>
            </a:r>
          </a:p>
        </p:txBody>
      </p:sp>
      <p:sp>
        <p:nvSpPr>
          <p:cNvPr id="18" name="TextBox 18"/>
          <p:cNvSpPr txBox="1"/>
          <p:nvPr/>
        </p:nvSpPr>
        <p:spPr>
          <a:xfrm>
            <a:off x="1574884" y="1789557"/>
            <a:ext cx="2628751" cy="635000"/>
          </a:xfrm>
          <a:prstGeom prst="rect">
            <a:avLst/>
          </a:prstGeom>
        </p:spPr>
        <p:txBody>
          <a:bodyPr lIns="0" tIns="0" rIns="0" bIns="0" rtlCol="0" anchor="t">
            <a:spAutoFit/>
          </a:bodyPr>
          <a:lstStyle/>
          <a:p>
            <a:pPr algn="ctr">
              <a:lnSpc>
                <a:spcPts val="4900"/>
              </a:lnSpc>
            </a:pPr>
            <a:r>
              <a:rPr lang="en-US" sz="3500">
                <a:solidFill>
                  <a:srgbClr val="171616"/>
                </a:solidFill>
                <a:latin typeface="Poppins"/>
              </a:rPr>
              <a:t>Applicant 2 </a:t>
            </a:r>
          </a:p>
        </p:txBody>
      </p:sp>
      <p:sp>
        <p:nvSpPr>
          <p:cNvPr id="19" name="TextBox 19"/>
          <p:cNvSpPr txBox="1"/>
          <p:nvPr/>
        </p:nvSpPr>
        <p:spPr>
          <a:xfrm>
            <a:off x="12371494" y="6663151"/>
            <a:ext cx="4104504" cy="596958"/>
          </a:xfrm>
          <a:prstGeom prst="rect">
            <a:avLst/>
          </a:prstGeom>
        </p:spPr>
        <p:txBody>
          <a:bodyPr wrap="square" lIns="0" tIns="0" rIns="0" bIns="0" rtlCol="0" anchor="t">
            <a:spAutoFit/>
          </a:bodyPr>
          <a:lstStyle/>
          <a:p>
            <a:pPr algn="ctr">
              <a:lnSpc>
                <a:spcPts val="4900"/>
              </a:lnSpc>
            </a:pPr>
            <a:r>
              <a:rPr lang="en-US" sz="3500" dirty="0">
                <a:solidFill>
                  <a:srgbClr val="171616"/>
                </a:solidFill>
                <a:latin typeface="Poppins"/>
              </a:rPr>
              <a:t>Predicted Results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1000"/>
                                        <p:tgtEl>
                                          <p:spTgt spid="16">
                                            <p:txEl>
                                              <p:pRg st="1" end="1"/>
                                            </p:txEl>
                                          </p:spTgt>
                                        </p:tgtEl>
                                      </p:cBhvr>
                                    </p:animEffect>
                                    <p:anim calcmode="lin" valueType="num">
                                      <p:cBhvr>
                                        <p:cTn id="8"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xEl>
                                              <p:pRg st="2" end="2"/>
                                            </p:txEl>
                                          </p:spTgt>
                                        </p:tgtEl>
                                        <p:attrNameLst>
                                          <p:attrName>style.visibility</p:attrName>
                                        </p:attrNameLst>
                                      </p:cBhvr>
                                      <p:to>
                                        <p:strVal val="visible"/>
                                      </p:to>
                                    </p:set>
                                    <p:animEffect transition="in" filter="fade">
                                      <p:cBhvr>
                                        <p:cTn id="14" dur="1000"/>
                                        <p:tgtEl>
                                          <p:spTgt spid="16">
                                            <p:txEl>
                                              <p:pRg st="2" end="2"/>
                                            </p:txEl>
                                          </p:spTgt>
                                        </p:tgtEl>
                                      </p:cBhvr>
                                    </p:animEffect>
                                    <p:anim calcmode="lin" valueType="num">
                                      <p:cBhvr>
                                        <p:cTn id="15"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animEffect transition="in" filter="fade">
                                      <p:cBhvr>
                                        <p:cTn id="21" dur="1000"/>
                                        <p:tgtEl>
                                          <p:spTgt spid="16">
                                            <p:txEl>
                                              <p:pRg st="3" end="3"/>
                                            </p:txEl>
                                          </p:spTgt>
                                        </p:tgtEl>
                                      </p:cBhvr>
                                    </p:animEffect>
                                    <p:anim calcmode="lin" valueType="num">
                                      <p:cBhvr>
                                        <p:cTn id="22"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xEl>
                                              <p:pRg st="4" end="4"/>
                                            </p:txEl>
                                          </p:spTgt>
                                        </p:tgtEl>
                                        <p:attrNameLst>
                                          <p:attrName>style.visibility</p:attrName>
                                        </p:attrNameLst>
                                      </p:cBhvr>
                                      <p:to>
                                        <p:strVal val="visible"/>
                                      </p:to>
                                    </p:set>
                                    <p:animEffect transition="in" filter="fade">
                                      <p:cBhvr>
                                        <p:cTn id="28" dur="1000"/>
                                        <p:tgtEl>
                                          <p:spTgt spid="16">
                                            <p:txEl>
                                              <p:pRg st="4" end="4"/>
                                            </p:txEl>
                                          </p:spTgt>
                                        </p:tgtEl>
                                      </p:cBhvr>
                                    </p:animEffect>
                                    <p:anim calcmode="lin" valueType="num">
                                      <p:cBhvr>
                                        <p:cTn id="29"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
                                            <p:txEl>
                                              <p:pRg st="5" end="5"/>
                                            </p:txEl>
                                          </p:spTgt>
                                        </p:tgtEl>
                                        <p:attrNameLst>
                                          <p:attrName>style.visibility</p:attrName>
                                        </p:attrNameLst>
                                      </p:cBhvr>
                                      <p:to>
                                        <p:strVal val="visible"/>
                                      </p:to>
                                    </p:set>
                                    <p:animEffect transition="in" filter="fade">
                                      <p:cBhvr>
                                        <p:cTn id="35" dur="1000"/>
                                        <p:tgtEl>
                                          <p:spTgt spid="16">
                                            <p:txEl>
                                              <p:pRg st="5" end="5"/>
                                            </p:txEl>
                                          </p:spTgt>
                                        </p:tgtEl>
                                      </p:cBhvr>
                                    </p:animEffect>
                                    <p:anim calcmode="lin" valueType="num">
                                      <p:cBhvr>
                                        <p:cTn id="36"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fade">
                                      <p:cBhvr>
                                        <p:cTn id="42" dur="1000"/>
                                        <p:tgtEl>
                                          <p:spTgt spid="16">
                                            <p:txEl>
                                              <p:pRg st="6" end="6"/>
                                            </p:txEl>
                                          </p:spTgt>
                                        </p:tgtEl>
                                      </p:cBhvr>
                                    </p:animEffect>
                                    <p:anim calcmode="lin" valueType="num">
                                      <p:cBhvr>
                                        <p:cTn id="43" dur="1000" fill="hold"/>
                                        <p:tgtEl>
                                          <p:spTgt spid="16">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6"/>
          <a:srcRect l="4621" t="19151" r="4621"/>
          <a:stretch>
            <a:fillRect/>
          </a:stretch>
        </p:blipFill>
        <p:spPr>
          <a:xfrm>
            <a:off x="16052660" y="-5852"/>
            <a:ext cx="2235340" cy="1339347"/>
          </a:xfrm>
          <a:prstGeom prst="rect">
            <a:avLst/>
          </a:prstGeom>
        </p:spPr>
      </p:pic>
      <p:sp>
        <p:nvSpPr>
          <p:cNvPr id="6" name="TextBox 6"/>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7" name="TextBox 7"/>
          <p:cNvSpPr txBox="1"/>
          <p:nvPr/>
        </p:nvSpPr>
        <p:spPr>
          <a:xfrm>
            <a:off x="1787373" y="8220904"/>
            <a:ext cx="2144367" cy="239548"/>
          </a:xfrm>
          <a:prstGeom prst="rect">
            <a:avLst/>
          </a:prstGeom>
        </p:spPr>
        <p:txBody>
          <a:bodyPr lIns="0" tIns="0" rIns="0" bIns="0" rtlCol="0" anchor="t">
            <a:spAutoFit/>
          </a:bodyPr>
          <a:lstStyle/>
          <a:p>
            <a:pPr algn="ctr">
              <a:lnSpc>
                <a:spcPts val="2021"/>
              </a:lnSpc>
              <a:spcBef>
                <a:spcPct val="0"/>
              </a:spcBef>
            </a:pPr>
            <a:r>
              <a:rPr lang="en-US" sz="1443">
                <a:solidFill>
                  <a:srgbClr val="FFFFFF"/>
                </a:solidFill>
                <a:latin typeface="Open Sans Bold"/>
              </a:rPr>
              <a:t>LEARN MORE</a:t>
            </a:r>
          </a:p>
        </p:txBody>
      </p:sp>
      <p:sp>
        <p:nvSpPr>
          <p:cNvPr id="8" name="TextBox 8"/>
          <p:cNvSpPr txBox="1"/>
          <p:nvPr/>
        </p:nvSpPr>
        <p:spPr>
          <a:xfrm>
            <a:off x="4685836" y="3338099"/>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1787373" y="1904338"/>
            <a:ext cx="5252087" cy="865622"/>
          </a:xfrm>
          <a:prstGeom prst="rect">
            <a:avLst/>
          </a:prstGeom>
        </p:spPr>
        <p:txBody>
          <a:bodyPr lIns="0" tIns="0" rIns="0" bIns="0" rtlCol="0" anchor="t">
            <a:spAutoFit/>
          </a:bodyPr>
          <a:lstStyle/>
          <a:p>
            <a:pPr algn="ctr">
              <a:lnSpc>
                <a:spcPts val="7000"/>
              </a:lnSpc>
            </a:pPr>
            <a:r>
              <a:rPr lang="en-US" sz="5000" dirty="0">
                <a:solidFill>
                  <a:srgbClr val="000000"/>
                </a:solidFill>
                <a:latin typeface="Poppins Bold"/>
              </a:rPr>
              <a:t>Inference</a:t>
            </a:r>
          </a:p>
        </p:txBody>
      </p:sp>
      <p:sp>
        <p:nvSpPr>
          <p:cNvPr id="10" name="TextBox 10"/>
          <p:cNvSpPr txBox="1"/>
          <p:nvPr/>
        </p:nvSpPr>
        <p:spPr>
          <a:xfrm>
            <a:off x="1205735" y="3762597"/>
            <a:ext cx="7938265" cy="5270930"/>
          </a:xfrm>
          <a:prstGeom prst="rect">
            <a:avLst/>
          </a:prstGeom>
        </p:spPr>
        <p:txBody>
          <a:bodyPr lIns="0" tIns="0" rIns="0" bIns="0" rtlCol="0" anchor="t">
            <a:spAutoFit/>
          </a:bodyPr>
          <a:lstStyle/>
          <a:p>
            <a:pPr marL="712470" lvl="1" indent="-356235">
              <a:lnSpc>
                <a:spcPts val="4620"/>
              </a:lnSpc>
              <a:buFont typeface="Arial"/>
              <a:buChar char="•"/>
            </a:pPr>
            <a:r>
              <a:rPr lang="en-US" sz="3300" dirty="0">
                <a:solidFill>
                  <a:srgbClr val="000000"/>
                </a:solidFill>
                <a:latin typeface="Canva Sans 1"/>
              </a:rPr>
              <a:t>Based on our analysis from using Decision Tree and Random Forest, we can we can say that the current assessment policy of the government is not thorough enough and there are people in the social welfare program receiving money when they ideally should not be receiving it. </a:t>
            </a:r>
          </a:p>
        </p:txBody>
      </p:sp>
      <p:pic>
        <p:nvPicPr>
          <p:cNvPr id="5" name="Picture 4">
            <a:extLst>
              <a:ext uri="{FF2B5EF4-FFF2-40B4-BE49-F238E27FC236}">
                <a16:creationId xmlns:a16="http://schemas.microsoft.com/office/drawing/2014/main" id="{99E8CE07-DE09-9820-913A-CA3719CB1D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201525" y="3238500"/>
            <a:ext cx="3724275" cy="5566172"/>
          </a:xfrm>
          <a:prstGeom prst="rect">
            <a:avLst/>
          </a:prstGeom>
        </p:spPr>
      </p:pic>
    </p:spTree>
    <p:extLst>
      <p:ext uri="{BB962C8B-B14F-4D97-AF65-F5344CB8AC3E}">
        <p14:creationId xmlns:p14="http://schemas.microsoft.com/office/powerpoint/2010/main" val="243450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grpSp>
        <p:nvGrpSpPr>
          <p:cNvPr id="5" name="Group 5"/>
          <p:cNvGrpSpPr>
            <a:grpSpLocks noChangeAspect="1"/>
          </p:cNvGrpSpPr>
          <p:nvPr/>
        </p:nvGrpSpPr>
        <p:grpSpPr>
          <a:xfrm>
            <a:off x="3464083" y="0"/>
            <a:ext cx="11359834" cy="5679917"/>
            <a:chOff x="0" y="0"/>
            <a:chExt cx="6662420" cy="3331210"/>
          </a:xfrm>
        </p:grpSpPr>
        <p:sp>
          <p:nvSpPr>
            <p:cNvPr id="6" name="Freeform 6"/>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6"/>
              <a:stretch>
                <a:fillRect l="-251" r="-251"/>
              </a:stretch>
            </a:blip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5700" y="4284474"/>
            <a:ext cx="15356599" cy="15356599"/>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89943" y="4191567"/>
            <a:ext cx="951933" cy="951933"/>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46124" y="4191567"/>
            <a:ext cx="951933" cy="951933"/>
          </a:xfrm>
          <a:prstGeom prst="rect">
            <a:avLst/>
          </a:prstGeom>
        </p:spPr>
      </p:pic>
      <p:sp>
        <p:nvSpPr>
          <p:cNvPr id="10" name="TextBox 10"/>
          <p:cNvSpPr txBox="1"/>
          <p:nvPr/>
        </p:nvSpPr>
        <p:spPr>
          <a:xfrm>
            <a:off x="4320237" y="7216398"/>
            <a:ext cx="9647527" cy="859851"/>
          </a:xfrm>
          <a:prstGeom prst="rect">
            <a:avLst/>
          </a:prstGeom>
        </p:spPr>
        <p:txBody>
          <a:bodyPr lIns="0" tIns="0" rIns="0" bIns="0" rtlCol="0" anchor="t">
            <a:spAutoFit/>
          </a:bodyPr>
          <a:lstStyle/>
          <a:p>
            <a:pPr algn="ctr">
              <a:lnSpc>
                <a:spcPts val="6720"/>
              </a:lnSpc>
            </a:pPr>
            <a:r>
              <a:rPr lang="en-US" sz="5600" dirty="0">
                <a:solidFill>
                  <a:srgbClr val="FFFFFF"/>
                </a:solidFill>
                <a:latin typeface="Poppins Bold"/>
              </a:rPr>
              <a:t>Decision</a:t>
            </a:r>
          </a:p>
        </p:txBody>
      </p:sp>
      <p:pic>
        <p:nvPicPr>
          <p:cNvPr id="11" name="Picture 11"/>
          <p:cNvPicPr>
            <a:picLocks noChangeAspect="1"/>
          </p:cNvPicPr>
          <p:nvPr/>
        </p:nvPicPr>
        <p:blipFill>
          <a:blip r:embed="rId7"/>
          <a:srcRect l="4621" t="19151" r="4621"/>
          <a:stretch>
            <a:fillRect/>
          </a:stretch>
        </p:blipFill>
        <p:spPr>
          <a:xfrm>
            <a:off x="16052660" y="-5852"/>
            <a:ext cx="2235340" cy="1339347"/>
          </a:xfrm>
          <a:prstGeom prst="rect">
            <a:avLst/>
          </a:prstGeom>
        </p:spPr>
      </p:pic>
    </p:spTree>
    <p:extLst>
      <p:ext uri="{BB962C8B-B14F-4D97-AF65-F5344CB8AC3E}">
        <p14:creationId xmlns:p14="http://schemas.microsoft.com/office/powerpoint/2010/main" val="414972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58259" y="4230521"/>
            <a:ext cx="1447374" cy="1447374"/>
          </a:xfrm>
          <a:prstGeom prst="rect">
            <a:avLst/>
          </a:prstGeom>
        </p:spPr>
      </p:pic>
      <p:sp>
        <p:nvSpPr>
          <p:cNvPr id="6" name="TextBox 6"/>
          <p:cNvSpPr txBox="1"/>
          <p:nvPr/>
        </p:nvSpPr>
        <p:spPr>
          <a:xfrm>
            <a:off x="1980299" y="4635866"/>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01</a:t>
            </a:r>
          </a:p>
        </p:txBody>
      </p:sp>
      <p:sp>
        <p:nvSpPr>
          <p:cNvPr id="7" name="TextBox 7"/>
          <p:cNvSpPr txBox="1"/>
          <p:nvPr/>
        </p:nvSpPr>
        <p:spPr>
          <a:xfrm>
            <a:off x="3683318" y="4645391"/>
            <a:ext cx="4873500" cy="537846"/>
          </a:xfrm>
          <a:prstGeom prst="rect">
            <a:avLst/>
          </a:prstGeom>
        </p:spPr>
        <p:txBody>
          <a:bodyPr lIns="0" tIns="0" rIns="0" bIns="0" rtlCol="0" anchor="t">
            <a:spAutoFit/>
          </a:bodyPr>
          <a:lstStyle/>
          <a:p>
            <a:pPr>
              <a:lnSpc>
                <a:spcPts val="4479"/>
              </a:lnSpc>
              <a:spcBef>
                <a:spcPct val="0"/>
              </a:spcBef>
            </a:pPr>
            <a:r>
              <a:rPr lang="en-US" sz="3199">
                <a:solidFill>
                  <a:srgbClr val="F66E1A"/>
                </a:solidFill>
                <a:latin typeface="Open Sans Bold"/>
              </a:rPr>
              <a:t>Introduction</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58259" y="6860932"/>
            <a:ext cx="1447374" cy="1447374"/>
          </a:xfrm>
          <a:prstGeom prst="rect">
            <a:avLst/>
          </a:prstGeom>
        </p:spPr>
      </p:pic>
      <p:sp>
        <p:nvSpPr>
          <p:cNvPr id="9" name="TextBox 9"/>
          <p:cNvSpPr txBox="1"/>
          <p:nvPr/>
        </p:nvSpPr>
        <p:spPr>
          <a:xfrm>
            <a:off x="1980299" y="7266277"/>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03</a:t>
            </a:r>
          </a:p>
        </p:txBody>
      </p:sp>
      <p:sp>
        <p:nvSpPr>
          <p:cNvPr id="10" name="TextBox 10"/>
          <p:cNvSpPr txBox="1"/>
          <p:nvPr/>
        </p:nvSpPr>
        <p:spPr>
          <a:xfrm>
            <a:off x="3683318" y="6974177"/>
            <a:ext cx="4873500" cy="1099820"/>
          </a:xfrm>
          <a:prstGeom prst="rect">
            <a:avLst/>
          </a:prstGeom>
        </p:spPr>
        <p:txBody>
          <a:bodyPr lIns="0" tIns="0" rIns="0" bIns="0" rtlCol="0" anchor="t">
            <a:spAutoFit/>
          </a:bodyPr>
          <a:lstStyle/>
          <a:p>
            <a:pPr>
              <a:lnSpc>
                <a:spcPts val="4480"/>
              </a:lnSpc>
              <a:spcBef>
                <a:spcPct val="0"/>
              </a:spcBef>
            </a:pPr>
            <a:r>
              <a:rPr lang="en-US" sz="3200">
                <a:solidFill>
                  <a:srgbClr val="F66E1A"/>
                </a:solidFill>
                <a:latin typeface="Open Sans Bold"/>
              </a:rPr>
              <a:t>Discussion &amp; Conclusion</a:t>
            </a: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1182" y="4230521"/>
            <a:ext cx="1447374" cy="1447374"/>
          </a:xfrm>
          <a:prstGeom prst="rect">
            <a:avLst/>
          </a:prstGeom>
        </p:spPr>
      </p:pic>
      <p:sp>
        <p:nvSpPr>
          <p:cNvPr id="12" name="TextBox 12"/>
          <p:cNvSpPr txBox="1"/>
          <p:nvPr/>
        </p:nvSpPr>
        <p:spPr>
          <a:xfrm>
            <a:off x="9853222" y="4635866"/>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02</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1182" y="6860932"/>
            <a:ext cx="1447374" cy="1447374"/>
          </a:xfrm>
          <a:prstGeom prst="rect">
            <a:avLst/>
          </a:prstGeom>
        </p:spPr>
      </p:pic>
      <p:sp>
        <p:nvSpPr>
          <p:cNvPr id="14" name="TextBox 14"/>
          <p:cNvSpPr txBox="1"/>
          <p:nvPr/>
        </p:nvSpPr>
        <p:spPr>
          <a:xfrm>
            <a:off x="9853222" y="7266277"/>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04</a:t>
            </a:r>
          </a:p>
        </p:txBody>
      </p:sp>
      <p:sp>
        <p:nvSpPr>
          <p:cNvPr id="15" name="TextBox 15"/>
          <p:cNvSpPr txBox="1"/>
          <p:nvPr/>
        </p:nvSpPr>
        <p:spPr>
          <a:xfrm>
            <a:off x="3422550" y="2407972"/>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Table of Contents</a:t>
            </a:r>
          </a:p>
        </p:txBody>
      </p:sp>
      <p:sp>
        <p:nvSpPr>
          <p:cNvPr id="16" name="TextBox 16"/>
          <p:cNvSpPr txBox="1"/>
          <p:nvPr/>
        </p:nvSpPr>
        <p:spPr>
          <a:xfrm>
            <a:off x="11556241" y="4605655"/>
            <a:ext cx="4873500" cy="537845"/>
          </a:xfrm>
          <a:prstGeom prst="rect">
            <a:avLst/>
          </a:prstGeom>
        </p:spPr>
        <p:txBody>
          <a:bodyPr lIns="0" tIns="0" rIns="0" bIns="0" rtlCol="0" anchor="t">
            <a:spAutoFit/>
          </a:bodyPr>
          <a:lstStyle/>
          <a:p>
            <a:pPr>
              <a:lnSpc>
                <a:spcPts val="4480"/>
              </a:lnSpc>
              <a:spcBef>
                <a:spcPct val="0"/>
              </a:spcBef>
            </a:pPr>
            <a:r>
              <a:rPr lang="en-US" sz="3200">
                <a:solidFill>
                  <a:srgbClr val="F66E1A"/>
                </a:solidFill>
                <a:latin typeface="Open Sans Bold"/>
              </a:rPr>
              <a:t>Analysis</a:t>
            </a:r>
          </a:p>
        </p:txBody>
      </p:sp>
      <p:sp>
        <p:nvSpPr>
          <p:cNvPr id="17" name="TextBox 17"/>
          <p:cNvSpPr txBox="1"/>
          <p:nvPr/>
        </p:nvSpPr>
        <p:spPr>
          <a:xfrm>
            <a:off x="11559556" y="7255164"/>
            <a:ext cx="4873500" cy="537845"/>
          </a:xfrm>
          <a:prstGeom prst="rect">
            <a:avLst/>
          </a:prstGeom>
        </p:spPr>
        <p:txBody>
          <a:bodyPr lIns="0" tIns="0" rIns="0" bIns="0" rtlCol="0" anchor="t">
            <a:spAutoFit/>
          </a:bodyPr>
          <a:lstStyle/>
          <a:p>
            <a:pPr>
              <a:lnSpc>
                <a:spcPts val="4480"/>
              </a:lnSpc>
              <a:spcBef>
                <a:spcPct val="0"/>
              </a:spcBef>
            </a:pPr>
            <a:r>
              <a:rPr lang="en-US" sz="3200">
                <a:solidFill>
                  <a:srgbClr val="F66E1A"/>
                </a:solidFill>
                <a:latin typeface="Open Sans Bold"/>
              </a:rPr>
              <a:t>Limitations</a:t>
            </a:r>
          </a:p>
        </p:txBody>
      </p:sp>
      <p:pic>
        <p:nvPicPr>
          <p:cNvPr id="18" name="Picture 18"/>
          <p:cNvPicPr>
            <a:picLocks noChangeAspect="1"/>
          </p:cNvPicPr>
          <p:nvPr/>
        </p:nvPicPr>
        <p:blipFill>
          <a:blip r:embed="rId6"/>
          <a:srcRect l="4621" t="19151" r="4621"/>
          <a:stretch>
            <a:fillRect/>
          </a:stretch>
        </p:blipFill>
        <p:spPr>
          <a:xfrm>
            <a:off x="16052660" y="-5852"/>
            <a:ext cx="2235340" cy="13393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6"/>
          <a:srcRect l="4621" t="19151" r="4621"/>
          <a:stretch>
            <a:fillRect/>
          </a:stretch>
        </p:blipFill>
        <p:spPr>
          <a:xfrm>
            <a:off x="16052660" y="-5852"/>
            <a:ext cx="2235340" cy="1339347"/>
          </a:xfrm>
          <a:prstGeom prst="rect">
            <a:avLst/>
          </a:prstGeom>
        </p:spPr>
      </p:pic>
      <p:sp>
        <p:nvSpPr>
          <p:cNvPr id="6" name="TextBox 6"/>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7" name="TextBox 7"/>
          <p:cNvSpPr txBox="1"/>
          <p:nvPr/>
        </p:nvSpPr>
        <p:spPr>
          <a:xfrm>
            <a:off x="1787373" y="8220904"/>
            <a:ext cx="2144367" cy="239548"/>
          </a:xfrm>
          <a:prstGeom prst="rect">
            <a:avLst/>
          </a:prstGeom>
        </p:spPr>
        <p:txBody>
          <a:bodyPr lIns="0" tIns="0" rIns="0" bIns="0" rtlCol="0" anchor="t">
            <a:spAutoFit/>
          </a:bodyPr>
          <a:lstStyle/>
          <a:p>
            <a:pPr algn="ctr">
              <a:lnSpc>
                <a:spcPts val="2021"/>
              </a:lnSpc>
              <a:spcBef>
                <a:spcPct val="0"/>
              </a:spcBef>
            </a:pPr>
            <a:r>
              <a:rPr lang="en-US" sz="1443">
                <a:solidFill>
                  <a:srgbClr val="FFFFFF"/>
                </a:solidFill>
                <a:latin typeface="Open Sans Bold"/>
              </a:rPr>
              <a:t>LEARN MORE</a:t>
            </a:r>
          </a:p>
        </p:txBody>
      </p:sp>
      <p:sp>
        <p:nvSpPr>
          <p:cNvPr id="8" name="TextBox 8"/>
          <p:cNvSpPr txBox="1"/>
          <p:nvPr/>
        </p:nvSpPr>
        <p:spPr>
          <a:xfrm>
            <a:off x="4685836" y="3338099"/>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1787373" y="1904338"/>
            <a:ext cx="9337827" cy="865622"/>
          </a:xfrm>
          <a:prstGeom prst="rect">
            <a:avLst/>
          </a:prstGeom>
        </p:spPr>
        <p:txBody>
          <a:bodyPr wrap="square" lIns="0" tIns="0" rIns="0" bIns="0" rtlCol="0" anchor="t">
            <a:spAutoFit/>
          </a:bodyPr>
          <a:lstStyle/>
          <a:p>
            <a:pPr algn="ctr">
              <a:lnSpc>
                <a:spcPts val="7000"/>
              </a:lnSpc>
            </a:pPr>
            <a:r>
              <a:rPr lang="en-US" sz="5000" dirty="0">
                <a:solidFill>
                  <a:srgbClr val="000000"/>
                </a:solidFill>
                <a:latin typeface="Poppins Bold"/>
              </a:rPr>
              <a:t>How can we make it better?</a:t>
            </a:r>
          </a:p>
        </p:txBody>
      </p:sp>
      <p:sp>
        <p:nvSpPr>
          <p:cNvPr id="10" name="TextBox 10"/>
          <p:cNvSpPr txBox="1"/>
          <p:nvPr/>
        </p:nvSpPr>
        <p:spPr>
          <a:xfrm>
            <a:off x="1205735" y="3425501"/>
            <a:ext cx="7938265" cy="5860835"/>
          </a:xfrm>
          <a:prstGeom prst="rect">
            <a:avLst/>
          </a:prstGeom>
        </p:spPr>
        <p:txBody>
          <a:bodyPr lIns="0" tIns="0" rIns="0" bIns="0" rtlCol="0" anchor="t">
            <a:spAutoFit/>
          </a:bodyPr>
          <a:lstStyle/>
          <a:p>
            <a:pPr marL="712470" lvl="1" indent="-356235">
              <a:lnSpc>
                <a:spcPts val="4620"/>
              </a:lnSpc>
              <a:buFont typeface="Arial"/>
              <a:buChar char="•"/>
            </a:pPr>
            <a:r>
              <a:rPr lang="en-US" sz="3300" dirty="0">
                <a:solidFill>
                  <a:srgbClr val="000000"/>
                </a:solidFill>
                <a:latin typeface="Canva Sans 1"/>
              </a:rPr>
              <a:t> The eligibility check for individuals can include factors like employment status, disability status, and a proper evaluation of the individual household income</a:t>
            </a:r>
          </a:p>
          <a:p>
            <a:pPr marL="712470" lvl="1" indent="-356235">
              <a:lnSpc>
                <a:spcPts val="4620"/>
              </a:lnSpc>
              <a:buFont typeface="Arial"/>
              <a:buChar char="•"/>
            </a:pPr>
            <a:r>
              <a:rPr lang="en-US" sz="3300" dirty="0">
                <a:solidFill>
                  <a:srgbClr val="000000"/>
                </a:solidFill>
                <a:latin typeface="Canva Sans 1"/>
              </a:rPr>
              <a:t>This will allow the government to determine the individual’s eligibility better and will benefit the actual people in need of this scheme</a:t>
            </a:r>
          </a:p>
        </p:txBody>
      </p:sp>
      <p:pic>
        <p:nvPicPr>
          <p:cNvPr id="12" name="Picture 2">
            <a:extLst>
              <a:ext uri="{FF2B5EF4-FFF2-40B4-BE49-F238E27FC236}">
                <a16:creationId xmlns:a16="http://schemas.microsoft.com/office/drawing/2014/main" id="{BFE276E5-68B6-FC9C-0E1D-678DADC5F1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277600" y="2933700"/>
            <a:ext cx="5543206" cy="5029200"/>
          </a:xfrm>
          <a:prstGeom prst="rect">
            <a:avLst/>
          </a:prstGeom>
        </p:spPr>
      </p:pic>
    </p:spTree>
    <p:extLst>
      <p:ext uri="{BB962C8B-B14F-4D97-AF65-F5344CB8AC3E}">
        <p14:creationId xmlns:p14="http://schemas.microsoft.com/office/powerpoint/2010/main" val="203110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arn(inVertical)">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grpSp>
        <p:nvGrpSpPr>
          <p:cNvPr id="5" name="Group 5"/>
          <p:cNvGrpSpPr>
            <a:grpSpLocks noChangeAspect="1"/>
          </p:cNvGrpSpPr>
          <p:nvPr/>
        </p:nvGrpSpPr>
        <p:grpSpPr>
          <a:xfrm>
            <a:off x="3464083" y="0"/>
            <a:ext cx="11359834" cy="5679917"/>
            <a:chOff x="0" y="0"/>
            <a:chExt cx="6662420" cy="3331210"/>
          </a:xfrm>
        </p:grpSpPr>
        <p:sp>
          <p:nvSpPr>
            <p:cNvPr id="6" name="Freeform 6"/>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6"/>
              <a:stretch>
                <a:fillRect l="-251" r="-251"/>
              </a:stretch>
            </a:blip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5700" y="4284474"/>
            <a:ext cx="15356599" cy="15356599"/>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89943" y="4191567"/>
            <a:ext cx="951933" cy="951933"/>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46124" y="4191567"/>
            <a:ext cx="951933" cy="951933"/>
          </a:xfrm>
          <a:prstGeom prst="rect">
            <a:avLst/>
          </a:prstGeom>
        </p:spPr>
      </p:pic>
      <p:sp>
        <p:nvSpPr>
          <p:cNvPr id="10" name="TextBox 10"/>
          <p:cNvSpPr txBox="1"/>
          <p:nvPr/>
        </p:nvSpPr>
        <p:spPr>
          <a:xfrm>
            <a:off x="4320237" y="7216398"/>
            <a:ext cx="9647527" cy="904875"/>
          </a:xfrm>
          <a:prstGeom prst="rect">
            <a:avLst/>
          </a:prstGeom>
        </p:spPr>
        <p:txBody>
          <a:bodyPr lIns="0" tIns="0" rIns="0" bIns="0" rtlCol="0" anchor="t">
            <a:spAutoFit/>
          </a:bodyPr>
          <a:lstStyle/>
          <a:p>
            <a:pPr algn="ctr">
              <a:lnSpc>
                <a:spcPts val="6720"/>
              </a:lnSpc>
            </a:pPr>
            <a:r>
              <a:rPr lang="en-US" sz="5600">
                <a:solidFill>
                  <a:srgbClr val="FFFFFF"/>
                </a:solidFill>
                <a:latin typeface="Poppins Bold"/>
              </a:rPr>
              <a:t>Discussion &amp; Conclusion</a:t>
            </a:r>
          </a:p>
        </p:txBody>
      </p:sp>
      <p:pic>
        <p:nvPicPr>
          <p:cNvPr id="11" name="Picture 11"/>
          <p:cNvPicPr>
            <a:picLocks noChangeAspect="1"/>
          </p:cNvPicPr>
          <p:nvPr/>
        </p:nvPicPr>
        <p:blipFill>
          <a:blip r:embed="rId7"/>
          <a:srcRect l="4621" t="19151" r="4621"/>
          <a:stretch>
            <a:fillRect/>
          </a:stretch>
        </p:blipFill>
        <p:spPr>
          <a:xfrm>
            <a:off x="16052660" y="-5852"/>
            <a:ext cx="2235340" cy="13393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72101" y="-3152044"/>
            <a:ext cx="6304087" cy="6304087"/>
          </a:xfrm>
          <a:prstGeom prst="rect">
            <a:avLst/>
          </a:prstGeom>
        </p:spPr>
      </p:pic>
      <p:grpSp>
        <p:nvGrpSpPr>
          <p:cNvPr id="6" name="Group 6"/>
          <p:cNvGrpSpPr>
            <a:grpSpLocks noChangeAspect="1"/>
          </p:cNvGrpSpPr>
          <p:nvPr/>
        </p:nvGrpSpPr>
        <p:grpSpPr>
          <a:xfrm>
            <a:off x="13097018" y="1240832"/>
            <a:ext cx="4348791" cy="4348791"/>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t="-24985" b="-24985"/>
              </a:stretch>
            </a:blipFill>
          </p:spPr>
        </p:sp>
      </p:grpSp>
      <p:sp>
        <p:nvSpPr>
          <p:cNvPr id="8" name="TextBox 8"/>
          <p:cNvSpPr txBox="1"/>
          <p:nvPr/>
        </p:nvSpPr>
        <p:spPr>
          <a:xfrm>
            <a:off x="749137" y="3094894"/>
            <a:ext cx="11538011" cy="7848302"/>
          </a:xfrm>
          <a:prstGeom prst="rect">
            <a:avLst/>
          </a:prstGeom>
        </p:spPr>
        <p:txBody>
          <a:bodyPr lIns="0" tIns="0" rIns="0" bIns="0" rtlCol="0" anchor="t">
            <a:spAutoFit/>
          </a:bodyPr>
          <a:lstStyle/>
          <a:p>
            <a:pPr>
              <a:lnSpc>
                <a:spcPts val="4480"/>
              </a:lnSpc>
            </a:pPr>
            <a:endParaRPr dirty="0"/>
          </a:p>
          <a:p>
            <a:pPr marL="690881" lvl="1" indent="-345440">
              <a:lnSpc>
                <a:spcPts val="4480"/>
              </a:lnSpc>
              <a:buFont typeface="Arial"/>
              <a:buChar char="•"/>
            </a:pPr>
            <a:r>
              <a:rPr lang="en-US" sz="3200" dirty="0">
                <a:solidFill>
                  <a:srgbClr val="171616"/>
                </a:solidFill>
                <a:latin typeface="Canva Sans 2"/>
              </a:rPr>
              <a:t>We observed abnormalities while analyzing the test results, indicating a gap in the current SWP distribution policy</a:t>
            </a:r>
          </a:p>
          <a:p>
            <a:pPr>
              <a:lnSpc>
                <a:spcPts val="4480"/>
              </a:lnSpc>
            </a:pPr>
            <a:endParaRPr lang="en-US" sz="3200" dirty="0">
              <a:solidFill>
                <a:srgbClr val="171616"/>
              </a:solidFill>
              <a:latin typeface="Canva Sans 2"/>
            </a:endParaRPr>
          </a:p>
          <a:p>
            <a:pPr marL="690881" lvl="1" indent="-345440">
              <a:lnSpc>
                <a:spcPts val="4480"/>
              </a:lnSpc>
              <a:buFont typeface="Arial"/>
              <a:buChar char="•"/>
            </a:pPr>
            <a:r>
              <a:rPr lang="en-US" sz="3200" dirty="0">
                <a:solidFill>
                  <a:srgbClr val="171616"/>
                </a:solidFill>
                <a:latin typeface="Canva Sans 2"/>
              </a:rPr>
              <a:t>The efficiency of the distribution model can be improved by taking specific measures into consideration</a:t>
            </a:r>
          </a:p>
          <a:p>
            <a:pPr>
              <a:lnSpc>
                <a:spcPts val="4480"/>
              </a:lnSpc>
            </a:pPr>
            <a:endParaRPr lang="en-US" sz="3200" dirty="0">
              <a:solidFill>
                <a:srgbClr val="171616"/>
              </a:solidFill>
              <a:latin typeface="Canva Sans 2"/>
            </a:endParaRPr>
          </a:p>
          <a:p>
            <a:pPr marL="690881" lvl="1" indent="-345440">
              <a:lnSpc>
                <a:spcPts val="4480"/>
              </a:lnSpc>
              <a:buFont typeface="Arial"/>
              <a:buChar char="•"/>
            </a:pPr>
            <a:r>
              <a:rPr lang="en-US" sz="3200" dirty="0">
                <a:solidFill>
                  <a:srgbClr val="171616"/>
                </a:solidFill>
                <a:latin typeface="Canva Sans 2"/>
              </a:rPr>
              <a:t>Model re-evaluation can be considered to eliminate current inconsistencies and ensure efficient distribution under SWP</a:t>
            </a:r>
          </a:p>
          <a:p>
            <a:pPr>
              <a:lnSpc>
                <a:spcPts val="3565"/>
              </a:lnSpc>
            </a:pPr>
            <a:endParaRPr lang="en-US" sz="3200" dirty="0">
              <a:solidFill>
                <a:srgbClr val="171616"/>
              </a:solidFill>
              <a:latin typeface="Canva Sans 2"/>
            </a:endParaRPr>
          </a:p>
          <a:p>
            <a:pPr>
              <a:lnSpc>
                <a:spcPts val="3565"/>
              </a:lnSpc>
            </a:pPr>
            <a:endParaRPr lang="en-US" sz="3200" dirty="0">
              <a:solidFill>
                <a:srgbClr val="171616"/>
              </a:solidFill>
              <a:latin typeface="Canva Sans 2"/>
            </a:endParaRP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92067" y="2429535"/>
            <a:ext cx="951933" cy="951933"/>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3333" y="3851482"/>
            <a:ext cx="951933" cy="951933"/>
          </a:xfrm>
          <a:prstGeom prst="rect">
            <a:avLst/>
          </a:prstGeom>
        </p:spPr>
      </p:pic>
      <p:sp>
        <p:nvSpPr>
          <p:cNvPr id="11" name="TextBox 11"/>
          <p:cNvSpPr txBox="1"/>
          <p:nvPr/>
        </p:nvSpPr>
        <p:spPr>
          <a:xfrm>
            <a:off x="1205735" y="1965244"/>
            <a:ext cx="5303384" cy="940258"/>
          </a:xfrm>
          <a:prstGeom prst="rect">
            <a:avLst/>
          </a:prstGeom>
        </p:spPr>
        <p:txBody>
          <a:bodyPr lIns="0" tIns="0" rIns="0" bIns="0" rtlCol="0" anchor="t">
            <a:spAutoFit/>
          </a:bodyPr>
          <a:lstStyle/>
          <a:p>
            <a:pPr>
              <a:lnSpc>
                <a:spcPts val="7000"/>
              </a:lnSpc>
            </a:pPr>
            <a:r>
              <a:rPr lang="en-US" sz="5833">
                <a:solidFill>
                  <a:srgbClr val="171616"/>
                </a:solidFill>
                <a:latin typeface="Poppins Bold"/>
              </a:rPr>
              <a:t>Conclusion</a:t>
            </a:r>
          </a:p>
        </p:txBody>
      </p:sp>
      <p:pic>
        <p:nvPicPr>
          <p:cNvPr id="12" name="Picture 12"/>
          <p:cNvPicPr>
            <a:picLocks noChangeAspect="1"/>
          </p:cNvPicPr>
          <p:nvPr/>
        </p:nvPicPr>
        <p:blipFill>
          <a:blip r:embed="rId7"/>
          <a:srcRect l="4621" t="19151" r="4621"/>
          <a:stretch>
            <a:fillRect/>
          </a:stretch>
        </p:blipFill>
        <p:spPr>
          <a:xfrm>
            <a:off x="16052660" y="-5852"/>
            <a:ext cx="2235340" cy="13393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down)">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wipe(down)">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wipe(down)">
                                      <p:cBhvr>
                                        <p:cTn id="1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grpSp>
        <p:nvGrpSpPr>
          <p:cNvPr id="5" name="Group 5"/>
          <p:cNvGrpSpPr>
            <a:grpSpLocks noChangeAspect="1"/>
          </p:cNvGrpSpPr>
          <p:nvPr/>
        </p:nvGrpSpPr>
        <p:grpSpPr>
          <a:xfrm>
            <a:off x="3464083" y="0"/>
            <a:ext cx="11359834" cy="5679917"/>
            <a:chOff x="0" y="0"/>
            <a:chExt cx="6662420" cy="3331210"/>
          </a:xfrm>
        </p:grpSpPr>
        <p:sp>
          <p:nvSpPr>
            <p:cNvPr id="6" name="Freeform 6"/>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6"/>
              <a:stretch>
                <a:fillRect l="-251" r="-251"/>
              </a:stretch>
            </a:blip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5700" y="4284474"/>
            <a:ext cx="15356599" cy="15356599"/>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89943" y="4191567"/>
            <a:ext cx="951933" cy="951933"/>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46124" y="4191567"/>
            <a:ext cx="951933" cy="951933"/>
          </a:xfrm>
          <a:prstGeom prst="rect">
            <a:avLst/>
          </a:prstGeom>
        </p:spPr>
      </p:pic>
      <p:sp>
        <p:nvSpPr>
          <p:cNvPr id="10" name="TextBox 10"/>
          <p:cNvSpPr txBox="1"/>
          <p:nvPr/>
        </p:nvSpPr>
        <p:spPr>
          <a:xfrm>
            <a:off x="4320237" y="7216398"/>
            <a:ext cx="9647527" cy="904875"/>
          </a:xfrm>
          <a:prstGeom prst="rect">
            <a:avLst/>
          </a:prstGeom>
        </p:spPr>
        <p:txBody>
          <a:bodyPr lIns="0" tIns="0" rIns="0" bIns="0" rtlCol="0" anchor="t">
            <a:spAutoFit/>
          </a:bodyPr>
          <a:lstStyle/>
          <a:p>
            <a:pPr algn="ctr">
              <a:lnSpc>
                <a:spcPts val="6720"/>
              </a:lnSpc>
            </a:pPr>
            <a:r>
              <a:rPr lang="en-US" sz="5600">
                <a:solidFill>
                  <a:srgbClr val="FFFFFF"/>
                </a:solidFill>
                <a:latin typeface="Poppins Bold"/>
              </a:rPr>
              <a:t>Limitations</a:t>
            </a:r>
          </a:p>
        </p:txBody>
      </p:sp>
      <p:pic>
        <p:nvPicPr>
          <p:cNvPr id="11" name="Picture 11"/>
          <p:cNvPicPr>
            <a:picLocks noChangeAspect="1"/>
          </p:cNvPicPr>
          <p:nvPr/>
        </p:nvPicPr>
        <p:blipFill>
          <a:blip r:embed="rId7"/>
          <a:srcRect l="4621" t="19151" r="4621"/>
          <a:stretch>
            <a:fillRect/>
          </a:stretch>
        </p:blipFill>
        <p:spPr>
          <a:xfrm>
            <a:off x="16052660" y="-5852"/>
            <a:ext cx="2235340" cy="133934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46309" y="6106256"/>
            <a:ext cx="6304087" cy="6304087"/>
          </a:xfrm>
          <a:prstGeom prst="rect">
            <a:avLst/>
          </a:prstGeom>
        </p:spPr>
      </p:pic>
      <p:grpSp>
        <p:nvGrpSpPr>
          <p:cNvPr id="3" name="Group 3"/>
          <p:cNvGrpSpPr/>
          <p:nvPr/>
        </p:nvGrpSpPr>
        <p:grpSpPr>
          <a:xfrm>
            <a:off x="3687192" y="1640437"/>
            <a:ext cx="5456808" cy="5456808"/>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5" name="Group 5"/>
          <p:cNvGrpSpPr>
            <a:grpSpLocks noChangeAspect="1"/>
          </p:cNvGrpSpPr>
          <p:nvPr/>
        </p:nvGrpSpPr>
        <p:grpSpPr>
          <a:xfrm>
            <a:off x="3687192" y="2568704"/>
            <a:ext cx="5135302" cy="5135282"/>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589" r="-24589"/>
              </a:stretch>
            </a:blip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64002" y="1330367"/>
            <a:ext cx="951933" cy="951933"/>
          </a:xfrm>
          <a:prstGeom prst="rect">
            <a:avLst/>
          </a:prstGeom>
        </p:spPr>
      </p:pic>
      <p:pic>
        <p:nvPicPr>
          <p:cNvPr id="8" name="Picture 8"/>
          <p:cNvPicPr>
            <a:picLocks noChangeAspect="1"/>
          </p:cNvPicPr>
          <p:nvPr/>
        </p:nvPicPr>
        <p:blipFill>
          <a:blip r:embed="rId5"/>
          <a:srcRect l="4621" t="19151" r="4621"/>
          <a:stretch>
            <a:fillRect/>
          </a:stretch>
        </p:blipFill>
        <p:spPr>
          <a:xfrm>
            <a:off x="16052660" y="-5852"/>
            <a:ext cx="2235340" cy="1339347"/>
          </a:xfrm>
          <a:prstGeom prst="rect">
            <a:avLst/>
          </a:prstGeom>
        </p:spPr>
      </p:pic>
      <p:sp>
        <p:nvSpPr>
          <p:cNvPr id="9" name="TextBox 9"/>
          <p:cNvSpPr txBox="1"/>
          <p:nvPr/>
        </p:nvSpPr>
        <p:spPr>
          <a:xfrm>
            <a:off x="10354284" y="1690460"/>
            <a:ext cx="6443411" cy="895350"/>
          </a:xfrm>
          <a:prstGeom prst="rect">
            <a:avLst/>
          </a:prstGeom>
        </p:spPr>
        <p:txBody>
          <a:bodyPr lIns="0" tIns="0" rIns="0" bIns="0" rtlCol="0" anchor="t">
            <a:spAutoFit/>
          </a:bodyPr>
          <a:lstStyle/>
          <a:p>
            <a:pPr>
              <a:lnSpc>
                <a:spcPts val="6600"/>
              </a:lnSpc>
            </a:pPr>
            <a:r>
              <a:rPr lang="en-US" sz="5500">
                <a:solidFill>
                  <a:srgbClr val="171616"/>
                </a:solidFill>
                <a:latin typeface="Poppins Bold"/>
              </a:rPr>
              <a:t>Limitations</a:t>
            </a:r>
          </a:p>
        </p:txBody>
      </p:sp>
      <p:sp>
        <p:nvSpPr>
          <p:cNvPr id="10" name="TextBox 10"/>
          <p:cNvSpPr txBox="1"/>
          <p:nvPr/>
        </p:nvSpPr>
        <p:spPr>
          <a:xfrm>
            <a:off x="9409574" y="3096897"/>
            <a:ext cx="8020089" cy="3683000"/>
          </a:xfrm>
          <a:prstGeom prst="rect">
            <a:avLst/>
          </a:prstGeom>
        </p:spPr>
        <p:txBody>
          <a:bodyPr lIns="0" tIns="0" rIns="0" bIns="0" rtlCol="0" anchor="t">
            <a:spAutoFit/>
          </a:bodyPr>
          <a:lstStyle/>
          <a:p>
            <a:pPr marL="755649" lvl="1" indent="-377824">
              <a:lnSpc>
                <a:spcPts val="4899"/>
              </a:lnSpc>
              <a:buFont typeface="Arial"/>
              <a:buChar char="•"/>
            </a:pPr>
            <a:r>
              <a:rPr lang="en-US" sz="3499" dirty="0">
                <a:solidFill>
                  <a:srgbClr val="171616"/>
                </a:solidFill>
                <a:latin typeface="Canva Sans 2"/>
              </a:rPr>
              <a:t>No background information about financial support from the individual's family</a:t>
            </a:r>
          </a:p>
          <a:p>
            <a:pPr>
              <a:lnSpc>
                <a:spcPts val="4899"/>
              </a:lnSpc>
            </a:pPr>
            <a:endParaRPr lang="en-US" sz="3499" dirty="0">
              <a:solidFill>
                <a:srgbClr val="171616"/>
              </a:solidFill>
              <a:latin typeface="Canva Sans 2"/>
            </a:endParaRPr>
          </a:p>
          <a:p>
            <a:pPr marL="755649" lvl="1" indent="-377824">
              <a:lnSpc>
                <a:spcPts val="4899"/>
              </a:lnSpc>
              <a:buFont typeface="Arial"/>
              <a:buChar char="•"/>
            </a:pPr>
            <a:r>
              <a:rPr lang="en-US" sz="3499" dirty="0">
                <a:solidFill>
                  <a:srgbClr val="171616"/>
                </a:solidFill>
                <a:latin typeface="Open Sans"/>
              </a:rPr>
              <a:t>Eligibility for SWP grant based on a single factor</a:t>
            </a:r>
          </a:p>
        </p:txBody>
      </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sp>
        <p:nvSpPr>
          <p:cNvPr id="13" name="TextBox 13"/>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barn(inVertical)">
                                      <p:cBhvr>
                                        <p:cTn id="1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546184" cy="54618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5735" y="1178928"/>
            <a:ext cx="192115" cy="245728"/>
          </a:xfrm>
          <a:prstGeom prst="rect">
            <a:avLst/>
          </a:prstGeom>
        </p:spPr>
      </p:pic>
      <p:sp>
        <p:nvSpPr>
          <p:cNvPr id="5" name="TextBox 5"/>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Poppins Bold"/>
              </a:rPr>
              <a:t>GROUP 13</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23308" y="-1307292"/>
            <a:ext cx="4671984" cy="4671984"/>
          </a:xfrm>
          <a:prstGeom prst="rect">
            <a:avLst/>
          </a:prstGeom>
        </p:spPr>
      </p:pic>
      <p:sp>
        <p:nvSpPr>
          <p:cNvPr id="7" name="TextBox 7"/>
          <p:cNvSpPr txBox="1"/>
          <p:nvPr/>
        </p:nvSpPr>
        <p:spPr>
          <a:xfrm>
            <a:off x="2526091" y="3751666"/>
            <a:ext cx="13235817" cy="2067224"/>
          </a:xfrm>
          <a:prstGeom prst="rect">
            <a:avLst/>
          </a:prstGeom>
        </p:spPr>
        <p:txBody>
          <a:bodyPr lIns="0" tIns="0" rIns="0" bIns="0" rtlCol="0" anchor="t">
            <a:spAutoFit/>
          </a:bodyPr>
          <a:lstStyle/>
          <a:p>
            <a:pPr algn="ctr">
              <a:lnSpc>
                <a:spcPts val="15976"/>
              </a:lnSpc>
              <a:spcBef>
                <a:spcPct val="0"/>
              </a:spcBef>
            </a:pPr>
            <a:r>
              <a:rPr lang="en-US" sz="11411">
                <a:solidFill>
                  <a:srgbClr val="FFFFFF"/>
                </a:solidFill>
                <a:latin typeface="Poppins ExtraBold"/>
              </a:rPr>
              <a:t>Thank You</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07292" y="6922308"/>
            <a:ext cx="4671984" cy="4671984"/>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856594" y="1028700"/>
            <a:ext cx="1391836" cy="1391836"/>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65163" y="3776299"/>
            <a:ext cx="593492" cy="593492"/>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039570" y="7866464"/>
            <a:ext cx="1391836" cy="1391836"/>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29345" y="5917209"/>
            <a:ext cx="593492" cy="593492"/>
          </a:xfrm>
          <a:prstGeom prst="rect">
            <a:avLst/>
          </a:prstGeom>
        </p:spPr>
      </p:pic>
      <p:pic>
        <p:nvPicPr>
          <p:cNvPr id="13" name="Picture 13"/>
          <p:cNvPicPr>
            <a:picLocks noChangeAspect="1"/>
          </p:cNvPicPr>
          <p:nvPr/>
        </p:nvPicPr>
        <p:blipFill>
          <a:blip r:embed="rId7"/>
          <a:srcRect l="4621" t="19151" r="4621"/>
          <a:stretch>
            <a:fillRect/>
          </a:stretch>
        </p:blipFill>
        <p:spPr>
          <a:xfrm>
            <a:off x="16052660" y="-5852"/>
            <a:ext cx="2235340" cy="133934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546184" cy="54618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5735" y="1178928"/>
            <a:ext cx="192115" cy="245728"/>
          </a:xfrm>
          <a:prstGeom prst="rect">
            <a:avLst/>
          </a:prstGeom>
        </p:spPr>
      </p:pic>
      <p:sp>
        <p:nvSpPr>
          <p:cNvPr id="5" name="TextBox 5"/>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Poppins Bold"/>
              </a:rPr>
              <a:t>GROUP 13</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23308" y="-1307292"/>
            <a:ext cx="4671984" cy="4671984"/>
          </a:xfrm>
          <a:prstGeom prst="rect">
            <a:avLst/>
          </a:prstGeom>
        </p:spPr>
      </p:pic>
      <p:sp>
        <p:nvSpPr>
          <p:cNvPr id="7" name="TextBox 7"/>
          <p:cNvSpPr txBox="1"/>
          <p:nvPr/>
        </p:nvSpPr>
        <p:spPr>
          <a:xfrm>
            <a:off x="2526091" y="3751666"/>
            <a:ext cx="13235817" cy="2067224"/>
          </a:xfrm>
          <a:prstGeom prst="rect">
            <a:avLst/>
          </a:prstGeom>
        </p:spPr>
        <p:txBody>
          <a:bodyPr lIns="0" tIns="0" rIns="0" bIns="0" rtlCol="0" anchor="t">
            <a:spAutoFit/>
          </a:bodyPr>
          <a:lstStyle/>
          <a:p>
            <a:pPr algn="ctr">
              <a:lnSpc>
                <a:spcPts val="15976"/>
              </a:lnSpc>
              <a:spcBef>
                <a:spcPct val="0"/>
              </a:spcBef>
            </a:pPr>
            <a:r>
              <a:rPr lang="en-US" sz="11411">
                <a:solidFill>
                  <a:srgbClr val="FFFFFF"/>
                </a:solidFill>
                <a:latin typeface="Poppins ExtraBold"/>
              </a:rPr>
              <a:t>Q&amp;A</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07292" y="6922308"/>
            <a:ext cx="4671984" cy="4671984"/>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856594" y="1028700"/>
            <a:ext cx="1391836" cy="1391836"/>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65163" y="3776299"/>
            <a:ext cx="593492" cy="593492"/>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039570" y="7866464"/>
            <a:ext cx="1391836" cy="1391836"/>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29345" y="5917209"/>
            <a:ext cx="593492" cy="593492"/>
          </a:xfrm>
          <a:prstGeom prst="rect">
            <a:avLst/>
          </a:prstGeom>
        </p:spPr>
      </p:pic>
      <p:pic>
        <p:nvPicPr>
          <p:cNvPr id="13" name="Picture 13"/>
          <p:cNvPicPr>
            <a:picLocks noChangeAspect="1"/>
          </p:cNvPicPr>
          <p:nvPr/>
        </p:nvPicPr>
        <p:blipFill>
          <a:blip r:embed="rId7"/>
          <a:srcRect l="4621" t="19151" r="4621"/>
          <a:stretch>
            <a:fillRect/>
          </a:stretch>
        </p:blipFill>
        <p:spPr>
          <a:xfrm>
            <a:off x="16052660" y="-5852"/>
            <a:ext cx="2235340" cy="13393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5" name="TextBox 5"/>
          <p:cNvSpPr txBox="1"/>
          <p:nvPr/>
        </p:nvSpPr>
        <p:spPr>
          <a:xfrm>
            <a:off x="959185" y="4113240"/>
            <a:ext cx="15936025" cy="5614101"/>
          </a:xfrm>
          <a:prstGeom prst="rect">
            <a:avLst/>
          </a:prstGeom>
        </p:spPr>
        <p:txBody>
          <a:bodyPr wrap="square" lIns="0" tIns="0" rIns="0" bIns="0" rtlCol="0" anchor="t">
            <a:spAutoFit/>
          </a:bodyPr>
          <a:lstStyle/>
          <a:p>
            <a:pPr algn="just">
              <a:lnSpc>
                <a:spcPts val="4899"/>
              </a:lnSpc>
            </a:pPr>
            <a:endParaRPr dirty="0"/>
          </a:p>
          <a:p>
            <a:pPr marL="755649" lvl="1" indent="-377824" algn="just">
              <a:lnSpc>
                <a:spcPts val="4899"/>
              </a:lnSpc>
              <a:buFont typeface="Arial"/>
              <a:buChar char="•"/>
            </a:pPr>
            <a:r>
              <a:rPr lang="en-US" sz="3499" dirty="0">
                <a:solidFill>
                  <a:srgbClr val="171616"/>
                </a:solidFill>
                <a:latin typeface="Canva Sans 1"/>
              </a:rPr>
              <a:t>Understand measures taken by the government to support people during periods of recession, mass layoffs and brutal weather</a:t>
            </a:r>
          </a:p>
          <a:p>
            <a:pPr marL="755649" lvl="1" indent="-377824" algn="just">
              <a:lnSpc>
                <a:spcPts val="4899"/>
              </a:lnSpc>
              <a:buFont typeface="Arial"/>
              <a:buChar char="•"/>
            </a:pPr>
            <a:r>
              <a:rPr lang="en-US" sz="3499" dirty="0">
                <a:solidFill>
                  <a:srgbClr val="171616"/>
                </a:solidFill>
                <a:latin typeface="Canva Sans 1"/>
              </a:rPr>
              <a:t>Kaggle dataset- Unemployment and Mental illness</a:t>
            </a:r>
          </a:p>
          <a:p>
            <a:pPr marL="755649" lvl="1" indent="-377824" algn="just">
              <a:lnSpc>
                <a:spcPts val="4899"/>
              </a:lnSpc>
              <a:buFont typeface="Arial"/>
              <a:buChar char="•"/>
            </a:pPr>
            <a:r>
              <a:rPr lang="en-US" sz="3499" dirty="0">
                <a:solidFill>
                  <a:srgbClr val="171616"/>
                </a:solidFill>
                <a:latin typeface="Canva Sans 1"/>
              </a:rPr>
              <a:t>Survey collected by NAMI (National Alliance on Mental Illness)</a:t>
            </a:r>
          </a:p>
          <a:p>
            <a:pPr marL="755649" lvl="1" indent="-377824" algn="just">
              <a:lnSpc>
                <a:spcPts val="4899"/>
              </a:lnSpc>
              <a:buFont typeface="Arial"/>
              <a:buChar char="•"/>
            </a:pPr>
            <a:r>
              <a:rPr lang="en-US" sz="3499" dirty="0">
                <a:solidFill>
                  <a:srgbClr val="171616"/>
                </a:solidFill>
                <a:latin typeface="Canva Sans 1"/>
              </a:rPr>
              <a:t>Information about people's income level, mental health, physical conditions and other basic statuses</a:t>
            </a:r>
          </a:p>
          <a:p>
            <a:pPr marL="755649" lvl="1" indent="-377824" algn="just">
              <a:lnSpc>
                <a:spcPts val="4899"/>
              </a:lnSpc>
              <a:buFont typeface="Arial"/>
              <a:buChar char="•"/>
            </a:pPr>
            <a:r>
              <a:rPr lang="en-US" sz="3499" dirty="0">
                <a:solidFill>
                  <a:srgbClr val="171616"/>
                </a:solidFill>
                <a:latin typeface="Canva Sans 1"/>
              </a:rPr>
              <a:t>Aim to identify gaps in Government's current SWP distribution policy</a:t>
            </a:r>
          </a:p>
          <a:p>
            <a:pPr algn="just">
              <a:lnSpc>
                <a:spcPts val="4899"/>
              </a:lnSpc>
            </a:pPr>
            <a:endParaRPr lang="en-US" sz="3499" dirty="0">
              <a:solidFill>
                <a:srgbClr val="171616"/>
              </a:solidFill>
              <a:latin typeface="Canva Sans 1"/>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95210" y="2285387"/>
            <a:ext cx="1713553" cy="1713553"/>
          </a:xfrm>
          <a:prstGeom prst="rect">
            <a:avLst/>
          </a:prstGeom>
        </p:spPr>
      </p:pic>
      <p:sp>
        <p:nvSpPr>
          <p:cNvPr id="7" name="TextBox 7"/>
          <p:cNvSpPr txBox="1"/>
          <p:nvPr/>
        </p:nvSpPr>
        <p:spPr>
          <a:xfrm>
            <a:off x="1526426" y="2848397"/>
            <a:ext cx="5179174" cy="962660"/>
          </a:xfrm>
          <a:prstGeom prst="rect">
            <a:avLst/>
          </a:prstGeom>
        </p:spPr>
        <p:txBody>
          <a:bodyPr wrap="square" lIns="0" tIns="0" rIns="0" bIns="0" rtlCol="0" anchor="t">
            <a:spAutoFit/>
          </a:bodyPr>
          <a:lstStyle/>
          <a:p>
            <a:pPr algn="ctr">
              <a:lnSpc>
                <a:spcPts val="7840"/>
              </a:lnSpc>
            </a:pPr>
            <a:r>
              <a:rPr lang="en-US" sz="5600" dirty="0">
                <a:solidFill>
                  <a:srgbClr val="171616"/>
                </a:solidFill>
                <a:latin typeface="Canva Sans 1 Bold"/>
              </a:rPr>
              <a:t>Motivation</a:t>
            </a:r>
          </a:p>
        </p:txBody>
      </p:sp>
      <p:pic>
        <p:nvPicPr>
          <p:cNvPr id="8" name="Picture 8"/>
          <p:cNvPicPr>
            <a:picLocks noChangeAspect="1"/>
          </p:cNvPicPr>
          <p:nvPr/>
        </p:nvPicPr>
        <p:blipFill>
          <a:blip r:embed="rId6"/>
          <a:srcRect l="4621" t="19151" r="4621"/>
          <a:stretch>
            <a:fillRect/>
          </a:stretch>
        </p:blipFill>
        <p:spPr>
          <a:xfrm>
            <a:off x="16052660" y="-5852"/>
            <a:ext cx="2235340" cy="13393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grpSp>
        <p:nvGrpSpPr>
          <p:cNvPr id="5" name="Group 5"/>
          <p:cNvGrpSpPr>
            <a:grpSpLocks noChangeAspect="1"/>
          </p:cNvGrpSpPr>
          <p:nvPr/>
        </p:nvGrpSpPr>
        <p:grpSpPr>
          <a:xfrm>
            <a:off x="3464083" y="0"/>
            <a:ext cx="11359834" cy="5679917"/>
            <a:chOff x="0" y="0"/>
            <a:chExt cx="6662420" cy="3331210"/>
          </a:xfrm>
        </p:grpSpPr>
        <p:sp>
          <p:nvSpPr>
            <p:cNvPr id="6" name="Freeform 6"/>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6"/>
              <a:stretch>
                <a:fillRect l="-251" r="-251"/>
              </a:stretch>
            </a:blip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5700" y="4284474"/>
            <a:ext cx="15356599" cy="15356599"/>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89943" y="4191567"/>
            <a:ext cx="951933" cy="951933"/>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46124" y="4191567"/>
            <a:ext cx="951933" cy="951933"/>
          </a:xfrm>
          <a:prstGeom prst="rect">
            <a:avLst/>
          </a:prstGeom>
        </p:spPr>
      </p:pic>
      <p:sp>
        <p:nvSpPr>
          <p:cNvPr id="10" name="TextBox 10"/>
          <p:cNvSpPr txBox="1"/>
          <p:nvPr/>
        </p:nvSpPr>
        <p:spPr>
          <a:xfrm>
            <a:off x="4320237" y="6235682"/>
            <a:ext cx="9647527" cy="904875"/>
          </a:xfrm>
          <a:prstGeom prst="rect">
            <a:avLst/>
          </a:prstGeom>
        </p:spPr>
        <p:txBody>
          <a:bodyPr lIns="0" tIns="0" rIns="0" bIns="0" rtlCol="0" anchor="t">
            <a:spAutoFit/>
          </a:bodyPr>
          <a:lstStyle/>
          <a:p>
            <a:pPr algn="ctr">
              <a:lnSpc>
                <a:spcPts val="6720"/>
              </a:lnSpc>
            </a:pPr>
            <a:r>
              <a:rPr lang="en-US" sz="5600">
                <a:solidFill>
                  <a:srgbClr val="FFFFFF"/>
                </a:solidFill>
                <a:latin typeface="Poppins Bold"/>
              </a:rPr>
              <a:t>Introduction</a:t>
            </a:r>
          </a:p>
        </p:txBody>
      </p:sp>
      <p:sp>
        <p:nvSpPr>
          <p:cNvPr id="11" name="TextBox 11"/>
          <p:cNvSpPr txBox="1"/>
          <p:nvPr/>
        </p:nvSpPr>
        <p:spPr>
          <a:xfrm>
            <a:off x="4498292" y="8288762"/>
            <a:ext cx="9291417" cy="446731"/>
          </a:xfrm>
          <a:prstGeom prst="rect">
            <a:avLst/>
          </a:prstGeom>
        </p:spPr>
        <p:txBody>
          <a:bodyPr lIns="0" tIns="0" rIns="0" bIns="0" rtlCol="0" anchor="t">
            <a:spAutoFit/>
          </a:bodyPr>
          <a:lstStyle/>
          <a:p>
            <a:pPr algn="ctr">
              <a:lnSpc>
                <a:spcPts val="3639"/>
              </a:lnSpc>
              <a:spcBef>
                <a:spcPct val="0"/>
              </a:spcBef>
            </a:pPr>
            <a:r>
              <a:rPr lang="en-US" sz="2599">
                <a:solidFill>
                  <a:srgbClr val="FFFFFF"/>
                </a:solidFill>
                <a:latin typeface="Open Sans"/>
              </a:rPr>
              <a:t>Do you know about the Social Welfare Programs (SWP)?</a:t>
            </a:r>
          </a:p>
        </p:txBody>
      </p:sp>
      <p:pic>
        <p:nvPicPr>
          <p:cNvPr id="12" name="Picture 12"/>
          <p:cNvPicPr>
            <a:picLocks noChangeAspect="1"/>
          </p:cNvPicPr>
          <p:nvPr/>
        </p:nvPicPr>
        <p:blipFill>
          <a:blip r:embed="rId7"/>
          <a:srcRect l="4621" t="19151" r="4621"/>
          <a:stretch>
            <a:fillRect/>
          </a:stretch>
        </p:blipFill>
        <p:spPr>
          <a:xfrm>
            <a:off x="16052660" y="-5852"/>
            <a:ext cx="2235340" cy="13393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1787" y="5143500"/>
            <a:ext cx="6304087" cy="6304087"/>
          </a:xfrm>
          <a:prstGeom prst="rect">
            <a:avLst/>
          </a:prstGeom>
        </p:spPr>
      </p:pic>
      <p:grpSp>
        <p:nvGrpSpPr>
          <p:cNvPr id="5" name="Group 5"/>
          <p:cNvGrpSpPr>
            <a:grpSpLocks noChangeAspect="1"/>
          </p:cNvGrpSpPr>
          <p:nvPr/>
        </p:nvGrpSpPr>
        <p:grpSpPr>
          <a:xfrm>
            <a:off x="1787373" y="1992928"/>
            <a:ext cx="6729803" cy="672977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r="-25046"/>
              </a:stretch>
            </a:blipFill>
          </p:spPr>
        </p:sp>
      </p:grpSp>
      <p:sp>
        <p:nvSpPr>
          <p:cNvPr id="7" name="TextBox 7"/>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7080" y="2262034"/>
            <a:ext cx="951933" cy="951933"/>
          </a:xfrm>
          <a:prstGeom prst="rect">
            <a:avLst/>
          </a:prstGeom>
        </p:spPr>
      </p:pic>
      <p:sp>
        <p:nvSpPr>
          <p:cNvPr id="9" name="TextBox 9"/>
          <p:cNvSpPr txBox="1"/>
          <p:nvPr/>
        </p:nvSpPr>
        <p:spPr>
          <a:xfrm>
            <a:off x="9583967" y="2204884"/>
            <a:ext cx="7970071" cy="1752600"/>
          </a:xfrm>
          <a:prstGeom prst="rect">
            <a:avLst/>
          </a:prstGeom>
        </p:spPr>
        <p:txBody>
          <a:bodyPr lIns="0" tIns="0" rIns="0" bIns="0" rtlCol="0" anchor="t">
            <a:spAutoFit/>
          </a:bodyPr>
          <a:lstStyle/>
          <a:p>
            <a:pPr>
              <a:lnSpc>
                <a:spcPts val="6720"/>
              </a:lnSpc>
            </a:pPr>
            <a:r>
              <a:rPr lang="en-US" sz="5600">
                <a:solidFill>
                  <a:srgbClr val="171616"/>
                </a:solidFill>
                <a:latin typeface="Poppins Bold"/>
              </a:rPr>
              <a:t>About Social Welfare Program (SWP)</a:t>
            </a:r>
          </a:p>
        </p:txBody>
      </p:sp>
      <p:pic>
        <p:nvPicPr>
          <p:cNvPr id="10" name="Picture 10"/>
          <p:cNvPicPr>
            <a:picLocks noChangeAspect="1"/>
          </p:cNvPicPr>
          <p:nvPr/>
        </p:nvPicPr>
        <p:blipFill>
          <a:blip r:embed="rId7"/>
          <a:srcRect l="4621" t="19151" r="4621"/>
          <a:stretch>
            <a:fillRect/>
          </a:stretch>
        </p:blipFill>
        <p:spPr>
          <a:xfrm>
            <a:off x="16052660" y="-5852"/>
            <a:ext cx="2235340" cy="1339347"/>
          </a:xfrm>
          <a:prstGeom prst="rect">
            <a:avLst/>
          </a:prstGeom>
        </p:spPr>
      </p:pic>
      <p:sp>
        <p:nvSpPr>
          <p:cNvPr id="11" name="TextBox 11"/>
          <p:cNvSpPr txBox="1"/>
          <p:nvPr/>
        </p:nvSpPr>
        <p:spPr>
          <a:xfrm>
            <a:off x="9583967" y="4883976"/>
            <a:ext cx="8184844" cy="3733800"/>
          </a:xfrm>
          <a:prstGeom prst="rect">
            <a:avLst/>
          </a:prstGeom>
        </p:spPr>
        <p:txBody>
          <a:bodyPr lIns="0" tIns="0" rIns="0" bIns="0" rtlCol="0" anchor="t">
            <a:spAutoFit/>
          </a:bodyPr>
          <a:lstStyle/>
          <a:p>
            <a:pPr algn="just">
              <a:lnSpc>
                <a:spcPts val="4200"/>
              </a:lnSpc>
              <a:spcBef>
                <a:spcPct val="0"/>
              </a:spcBef>
            </a:pPr>
            <a:r>
              <a:rPr lang="en-US" sz="3500" dirty="0">
                <a:solidFill>
                  <a:srgbClr val="171616"/>
                </a:solidFill>
                <a:latin typeface="Canva Sans 1"/>
              </a:rPr>
              <a:t>SWP refers to programs set by the government that aim to help individuals that cannot support themselves. The benefits are usually granted in various ways such as compensation, food stamps and housing, etc.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0318" y="8619361"/>
            <a:ext cx="951933" cy="951933"/>
          </a:xfrm>
          <a:prstGeom prst="rect">
            <a:avLst/>
          </a:prstGeom>
        </p:spPr>
      </p:pic>
      <p:pic>
        <p:nvPicPr>
          <p:cNvPr id="5" name="Picture 5"/>
          <p:cNvPicPr>
            <a:picLocks noChangeAspect="1"/>
          </p:cNvPicPr>
          <p:nvPr/>
        </p:nvPicPr>
        <p:blipFill>
          <a:blip r:embed="rId6"/>
          <a:srcRect/>
          <a:stretch>
            <a:fillRect/>
          </a:stretch>
        </p:blipFill>
        <p:spPr>
          <a:xfrm>
            <a:off x="2938" y="7933126"/>
            <a:ext cx="2405593" cy="2324404"/>
          </a:xfrm>
          <a:prstGeom prst="rect">
            <a:avLst/>
          </a:prstGeom>
        </p:spPr>
      </p:pic>
      <p:sp>
        <p:nvSpPr>
          <p:cNvPr id="6" name="TextBox 6"/>
          <p:cNvSpPr txBox="1"/>
          <p:nvPr/>
        </p:nvSpPr>
        <p:spPr>
          <a:xfrm>
            <a:off x="3524755" y="1900033"/>
            <a:ext cx="9987707" cy="1010285"/>
          </a:xfrm>
          <a:prstGeom prst="rect">
            <a:avLst/>
          </a:prstGeom>
        </p:spPr>
        <p:txBody>
          <a:bodyPr lIns="0" tIns="0" rIns="0" bIns="0" rtlCol="0" anchor="t">
            <a:spAutoFit/>
          </a:bodyPr>
          <a:lstStyle/>
          <a:p>
            <a:pPr algn="ctr">
              <a:lnSpc>
                <a:spcPts val="7839"/>
              </a:lnSpc>
            </a:pPr>
            <a:r>
              <a:rPr lang="en-US" sz="5599" dirty="0">
                <a:solidFill>
                  <a:srgbClr val="000000"/>
                </a:solidFill>
                <a:latin typeface="Poppins Bold"/>
              </a:rPr>
              <a:t>Problems faced by the SWP</a:t>
            </a:r>
          </a:p>
        </p:txBody>
      </p:sp>
      <p:sp>
        <p:nvSpPr>
          <p:cNvPr id="7" name="TextBox 7"/>
          <p:cNvSpPr txBox="1"/>
          <p:nvPr/>
        </p:nvSpPr>
        <p:spPr>
          <a:xfrm>
            <a:off x="1567682" y="3299316"/>
            <a:ext cx="15152636" cy="4267200"/>
          </a:xfrm>
          <a:prstGeom prst="rect">
            <a:avLst/>
          </a:prstGeom>
        </p:spPr>
        <p:txBody>
          <a:bodyPr lIns="0" tIns="0" rIns="0" bIns="0" rtlCol="0" anchor="t">
            <a:spAutoFit/>
          </a:bodyPr>
          <a:lstStyle/>
          <a:p>
            <a:pPr algn="just">
              <a:lnSpc>
                <a:spcPts val="4200"/>
              </a:lnSpc>
            </a:pPr>
            <a:r>
              <a:rPr lang="en-US" sz="3500" dirty="0">
                <a:solidFill>
                  <a:srgbClr val="000000"/>
                </a:solidFill>
                <a:latin typeface="Canva Sans 2"/>
              </a:rPr>
              <a:t>Researches show that there are many issues around the SWP, among which two of them seem to be very critical problems to the entire SWP system</a:t>
            </a:r>
          </a:p>
          <a:p>
            <a:pPr algn="just">
              <a:lnSpc>
                <a:spcPts val="4200"/>
              </a:lnSpc>
            </a:pPr>
            <a:endParaRPr lang="en-US" sz="3500" dirty="0">
              <a:solidFill>
                <a:srgbClr val="000000"/>
              </a:solidFill>
              <a:latin typeface="Canva Sans 2"/>
            </a:endParaRPr>
          </a:p>
          <a:p>
            <a:pPr marL="755651" lvl="1" indent="-377825" algn="just">
              <a:lnSpc>
                <a:spcPts val="4200"/>
              </a:lnSpc>
              <a:buFont typeface="Arial"/>
              <a:buChar char="•"/>
            </a:pPr>
            <a:r>
              <a:rPr lang="en-US" sz="3500" dirty="0">
                <a:solidFill>
                  <a:srgbClr val="000000"/>
                </a:solidFill>
                <a:latin typeface="Canva Sans 2"/>
              </a:rPr>
              <a:t>People who are extremely poor are usually missed</a:t>
            </a:r>
          </a:p>
          <a:p>
            <a:pPr algn="just">
              <a:lnSpc>
                <a:spcPts val="4200"/>
              </a:lnSpc>
            </a:pPr>
            <a:endParaRPr lang="en-US" sz="3500" dirty="0">
              <a:solidFill>
                <a:srgbClr val="000000"/>
              </a:solidFill>
              <a:latin typeface="Canva Sans 2"/>
            </a:endParaRPr>
          </a:p>
          <a:p>
            <a:pPr marL="755651" lvl="1" indent="-377825" algn="just">
              <a:lnSpc>
                <a:spcPts val="4200"/>
              </a:lnSpc>
              <a:buFont typeface="Arial"/>
              <a:buChar char="•"/>
            </a:pPr>
            <a:r>
              <a:rPr lang="en-US" sz="3500" dirty="0">
                <a:solidFill>
                  <a:srgbClr val="000000"/>
                </a:solidFill>
                <a:latin typeface="Canva Sans 2"/>
              </a:rPr>
              <a:t>Improper payments or even frauds happen since the federal government fails verify the income reported by the applicant </a:t>
            </a:r>
          </a:p>
        </p:txBody>
      </p:sp>
      <p:sp>
        <p:nvSpPr>
          <p:cNvPr id="8" name="TextBox 8"/>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pic>
        <p:nvPicPr>
          <p:cNvPr id="9" name="Picture 9"/>
          <p:cNvPicPr>
            <a:picLocks noChangeAspect="1"/>
          </p:cNvPicPr>
          <p:nvPr/>
        </p:nvPicPr>
        <p:blipFill>
          <a:blip r:embed="rId7"/>
          <a:srcRect l="4621" t="19151" r="4621"/>
          <a:stretch>
            <a:fillRect/>
          </a:stretch>
        </p:blipFill>
        <p:spPr>
          <a:xfrm>
            <a:off x="16052660" y="-5852"/>
            <a:ext cx="2235340" cy="13393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arn(inVertic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barn(inVertical)">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1657" y="-662305"/>
            <a:ext cx="2551052" cy="255105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43055" y="6172200"/>
            <a:ext cx="4144945" cy="4114800"/>
          </a:xfrm>
          <a:prstGeom prst="rect">
            <a:avLst/>
          </a:prstGeom>
        </p:spPr>
      </p:pic>
      <p:sp>
        <p:nvSpPr>
          <p:cNvPr id="5" name="TextBox 5"/>
          <p:cNvSpPr txBox="1"/>
          <p:nvPr/>
        </p:nvSpPr>
        <p:spPr>
          <a:xfrm>
            <a:off x="3053147" y="1938310"/>
            <a:ext cx="11223203" cy="1010285"/>
          </a:xfrm>
          <a:prstGeom prst="rect">
            <a:avLst/>
          </a:prstGeom>
        </p:spPr>
        <p:txBody>
          <a:bodyPr lIns="0" tIns="0" rIns="0" bIns="0" rtlCol="0" anchor="t">
            <a:spAutoFit/>
          </a:bodyPr>
          <a:lstStyle/>
          <a:p>
            <a:pPr algn="ctr">
              <a:lnSpc>
                <a:spcPts val="7840"/>
              </a:lnSpc>
            </a:pPr>
            <a:r>
              <a:rPr lang="en-US" sz="5600">
                <a:solidFill>
                  <a:srgbClr val="000000"/>
                </a:solidFill>
                <a:latin typeface="Poppins Bold"/>
              </a:rPr>
              <a:t>Observations from the dataset</a:t>
            </a:r>
          </a:p>
        </p:txBody>
      </p:sp>
      <p:pic>
        <p:nvPicPr>
          <p:cNvPr id="6" name="Picture 6"/>
          <p:cNvPicPr>
            <a:picLocks noChangeAspect="1"/>
          </p:cNvPicPr>
          <p:nvPr/>
        </p:nvPicPr>
        <p:blipFill>
          <a:blip r:embed="rId6"/>
          <a:srcRect l="4621" t="19151" r="4621"/>
          <a:stretch>
            <a:fillRect/>
          </a:stretch>
        </p:blipFill>
        <p:spPr>
          <a:xfrm>
            <a:off x="16052660" y="-5852"/>
            <a:ext cx="2235340" cy="133934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5735" y="1178928"/>
            <a:ext cx="192115" cy="245728"/>
          </a:xfrm>
          <a:prstGeom prst="rect">
            <a:avLst/>
          </a:prstGeom>
        </p:spPr>
      </p:pic>
      <p:sp>
        <p:nvSpPr>
          <p:cNvPr id="9" name="TextBox 9"/>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pic>
        <p:nvPicPr>
          <p:cNvPr id="1026" name="Picture 2" descr="Image">
            <a:extLst>
              <a:ext uri="{FF2B5EF4-FFF2-40B4-BE49-F238E27FC236}">
                <a16:creationId xmlns:a16="http://schemas.microsoft.com/office/drawing/2014/main" id="{8FA0AB30-46AF-AA19-2932-2800EBD87E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3146" y="3303652"/>
            <a:ext cx="10205653" cy="630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07367" y="1028700"/>
            <a:ext cx="951933" cy="951933"/>
          </a:xfrm>
          <a:prstGeom prst="rect">
            <a:avLst/>
          </a:prstGeom>
        </p:spPr>
      </p:pic>
      <p:sp>
        <p:nvSpPr>
          <p:cNvPr id="6" name="TextBox 6"/>
          <p:cNvSpPr txBox="1"/>
          <p:nvPr/>
        </p:nvSpPr>
        <p:spPr>
          <a:xfrm>
            <a:off x="2399542" y="2491003"/>
            <a:ext cx="1438379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1 Bold"/>
              </a:rPr>
              <a:t>Question:</a:t>
            </a:r>
          </a:p>
        </p:txBody>
      </p:sp>
      <p:sp>
        <p:nvSpPr>
          <p:cNvPr id="7" name="TextBox 7"/>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sp>
        <p:nvSpPr>
          <p:cNvPr id="8" name="TextBox 8"/>
          <p:cNvSpPr txBox="1"/>
          <p:nvPr/>
        </p:nvSpPr>
        <p:spPr>
          <a:xfrm>
            <a:off x="1028700" y="3892448"/>
            <a:ext cx="16230600" cy="2734945"/>
          </a:xfrm>
          <a:prstGeom prst="rect">
            <a:avLst/>
          </a:prstGeom>
        </p:spPr>
        <p:txBody>
          <a:bodyPr lIns="0" tIns="0" rIns="0" bIns="0" rtlCol="0" anchor="t">
            <a:spAutoFit/>
          </a:bodyPr>
          <a:lstStyle/>
          <a:p>
            <a:pPr algn="just">
              <a:lnSpc>
                <a:spcPts val="7279"/>
              </a:lnSpc>
            </a:pPr>
            <a:r>
              <a:rPr lang="en-US" sz="5199" dirty="0">
                <a:solidFill>
                  <a:srgbClr val="000000"/>
                </a:solidFill>
                <a:latin typeface="Canva Sans 1"/>
              </a:rPr>
              <a:t>Is the current assessment for receiving money under the Social Welfare Program (SWP) valid enough?</a:t>
            </a:r>
          </a:p>
        </p:txBody>
      </p:sp>
      <p:pic>
        <p:nvPicPr>
          <p:cNvPr id="9" name="Picture 9"/>
          <p:cNvPicPr>
            <a:picLocks noChangeAspect="1"/>
          </p:cNvPicPr>
          <p:nvPr/>
        </p:nvPicPr>
        <p:blipFill>
          <a:blip r:embed="rId6"/>
          <a:srcRect l="4621" t="19151" r="4621"/>
          <a:stretch>
            <a:fillRect/>
          </a:stretch>
        </p:blipFill>
        <p:spPr>
          <a:xfrm>
            <a:off x="16052660" y="-5852"/>
            <a:ext cx="2235340" cy="1339347"/>
          </a:xfrm>
          <a:prstGeom prst="rect">
            <a:avLst/>
          </a:prstGeom>
        </p:spPr>
      </p:pic>
      <p:pic>
        <p:nvPicPr>
          <p:cNvPr id="10" name="Picture 3">
            <a:extLst>
              <a:ext uri="{FF2B5EF4-FFF2-40B4-BE49-F238E27FC236}">
                <a16:creationId xmlns:a16="http://schemas.microsoft.com/office/drawing/2014/main" id="{E67E6E45-E8E6-AADA-6781-C3213EC2BA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478000" y="5981700"/>
            <a:ext cx="2947693" cy="4114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GROUP 13</a:t>
            </a:r>
          </a:p>
        </p:txBody>
      </p:sp>
      <p:grpSp>
        <p:nvGrpSpPr>
          <p:cNvPr id="5" name="Group 5"/>
          <p:cNvGrpSpPr>
            <a:grpSpLocks noChangeAspect="1"/>
          </p:cNvGrpSpPr>
          <p:nvPr/>
        </p:nvGrpSpPr>
        <p:grpSpPr>
          <a:xfrm>
            <a:off x="3464083" y="0"/>
            <a:ext cx="11359834" cy="5679917"/>
            <a:chOff x="0" y="0"/>
            <a:chExt cx="6662420" cy="3331210"/>
          </a:xfrm>
        </p:grpSpPr>
        <p:sp>
          <p:nvSpPr>
            <p:cNvPr id="6" name="Freeform 6"/>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6"/>
              <a:stretch>
                <a:fillRect l="-251" r="-251"/>
              </a:stretch>
            </a:blip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5700" y="4284474"/>
            <a:ext cx="15356599" cy="15356599"/>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89943" y="4191567"/>
            <a:ext cx="951933" cy="951933"/>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46124" y="4191567"/>
            <a:ext cx="951933" cy="951933"/>
          </a:xfrm>
          <a:prstGeom prst="rect">
            <a:avLst/>
          </a:prstGeom>
        </p:spPr>
      </p:pic>
      <p:sp>
        <p:nvSpPr>
          <p:cNvPr id="10" name="TextBox 10"/>
          <p:cNvSpPr txBox="1"/>
          <p:nvPr/>
        </p:nvSpPr>
        <p:spPr>
          <a:xfrm>
            <a:off x="4320237" y="7216398"/>
            <a:ext cx="9647527" cy="904875"/>
          </a:xfrm>
          <a:prstGeom prst="rect">
            <a:avLst/>
          </a:prstGeom>
        </p:spPr>
        <p:txBody>
          <a:bodyPr lIns="0" tIns="0" rIns="0" bIns="0" rtlCol="0" anchor="t">
            <a:spAutoFit/>
          </a:bodyPr>
          <a:lstStyle/>
          <a:p>
            <a:pPr algn="ctr">
              <a:lnSpc>
                <a:spcPts val="6720"/>
              </a:lnSpc>
            </a:pPr>
            <a:r>
              <a:rPr lang="en-US" sz="5600">
                <a:solidFill>
                  <a:srgbClr val="FFFFFF"/>
                </a:solidFill>
                <a:latin typeface="Poppins Bold"/>
              </a:rPr>
              <a:t>Analysis</a:t>
            </a:r>
          </a:p>
        </p:txBody>
      </p:sp>
      <p:pic>
        <p:nvPicPr>
          <p:cNvPr id="11" name="Picture 11"/>
          <p:cNvPicPr>
            <a:picLocks noChangeAspect="1"/>
          </p:cNvPicPr>
          <p:nvPr/>
        </p:nvPicPr>
        <p:blipFill>
          <a:blip r:embed="rId7"/>
          <a:srcRect l="4621" t="19151" r="4621"/>
          <a:stretch>
            <a:fillRect/>
          </a:stretch>
        </p:blipFill>
        <p:spPr>
          <a:xfrm>
            <a:off x="16052660" y="-5852"/>
            <a:ext cx="2235340" cy="13393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748</Words>
  <Application>Microsoft Office PowerPoint</Application>
  <PresentationFormat>Custom</PresentationFormat>
  <Paragraphs>144</Paragraphs>
  <Slides>26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Poppins Bold</vt:lpstr>
      <vt:lpstr>Calibri</vt:lpstr>
      <vt:lpstr>Canva Sans 1 Bold</vt:lpstr>
      <vt:lpstr>Open Sans</vt:lpstr>
      <vt:lpstr>Open Sans Bold</vt:lpstr>
      <vt:lpstr>Poppins ExtraBold</vt:lpstr>
      <vt:lpstr>Poppins</vt:lpstr>
      <vt:lpstr>Arial</vt:lpstr>
      <vt:lpstr>Canva Sans 1</vt:lpstr>
      <vt:lpstr>Canva Sans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Technology Business Presentation</dc:title>
  <cp:lastModifiedBy>Luna Lin</cp:lastModifiedBy>
  <cp:revision>8</cp:revision>
  <dcterms:created xsi:type="dcterms:W3CDTF">2006-08-16T00:00:00Z</dcterms:created>
  <dcterms:modified xsi:type="dcterms:W3CDTF">2022-12-06T16:47:47Z</dcterms:modified>
  <dc:identifier>DAFTvfJ4L3A</dc:identifier>
</cp:coreProperties>
</file>